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65" r:id="rId2"/>
    <p:sldId id="270" r:id="rId3"/>
    <p:sldId id="256" r:id="rId4"/>
    <p:sldId id="257" r:id="rId5"/>
    <p:sldId id="263" r:id="rId6"/>
    <p:sldId id="266" r:id="rId7"/>
    <p:sldId id="279" r:id="rId8"/>
    <p:sldId id="267" r:id="rId9"/>
    <p:sldId id="268" r:id="rId10"/>
    <p:sldId id="269" r:id="rId11"/>
    <p:sldId id="276" r:id="rId12"/>
    <p:sldId id="271" r:id="rId13"/>
    <p:sldId id="272" r:id="rId14"/>
    <p:sldId id="277" r:id="rId15"/>
    <p:sldId id="273" r:id="rId16"/>
    <p:sldId id="264" r:id="rId17"/>
    <p:sldId id="278" r:id="rId18"/>
    <p:sldId id="275" r:id="rId19"/>
    <p:sldId id="274" r:id="rId20"/>
    <p:sldId id="28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017" autoAdjust="0"/>
    <p:restoredTop sz="94660"/>
  </p:normalViewPr>
  <p:slideViewPr>
    <p:cSldViewPr snapToGrid="0" snapToObjects="1">
      <p:cViewPr varScale="1">
        <p:scale>
          <a:sx n="110" d="100"/>
          <a:sy n="110" d="100"/>
        </p:scale>
        <p:origin x="-8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68487F-FE40-224A-9124-5086C65B339E}" type="datetimeFigureOut">
              <a:rPr lang="en-US" smtClean="0"/>
              <a:pPr/>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5E6495-EE84-7347-A8C4-E42EF74249E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2800"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2000" b="1" baseline="0" dirty="0" smtClean="0"/>
          </a:p>
          <a:p>
            <a:pPr algn="ctr"/>
            <a:endParaRPr lang="en-US" sz="2000"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1400" b="1" dirty="0" smtClean="0"/>
              <a:t>The Psoas</a:t>
            </a:r>
            <a:r>
              <a:rPr lang="en-US" sz="1400" b="1" baseline="0" dirty="0" smtClean="0"/>
              <a:t> Major and Minor are both weak movers, the </a:t>
            </a:r>
            <a:r>
              <a:rPr lang="en-US" sz="1400" b="1" baseline="0" dirty="0" err="1" smtClean="0"/>
              <a:t>Iliacus</a:t>
            </a:r>
            <a:r>
              <a:rPr lang="en-US" sz="1400" b="1" baseline="0" dirty="0" smtClean="0"/>
              <a:t> is the stronger hip flexor.  The Psoas Major is a more important stabilizer, and </a:t>
            </a:r>
            <a:r>
              <a:rPr lang="en-US" sz="1400" b="1" baseline="0" dirty="0" err="1" smtClean="0"/>
              <a:t>biarticulate</a:t>
            </a:r>
            <a:r>
              <a:rPr lang="en-US" sz="1400" b="1" baseline="0" dirty="0" smtClean="0"/>
              <a:t>.</a:t>
            </a:r>
          </a:p>
          <a:p>
            <a:pPr algn="ctr"/>
            <a:r>
              <a:rPr lang="en-US" sz="1400" b="1" baseline="0" dirty="0" smtClean="0"/>
              <a:t>The Psoas Minor was used more when we  had 4 legs!  </a:t>
            </a:r>
            <a:endParaRPr lang="en-US" sz="1400" b="1" baseline="0" dirty="0" smtClean="0"/>
          </a:p>
          <a:p>
            <a:pPr algn="ctr"/>
            <a:endParaRPr lang="en-US" sz="1400" b="0" baseline="0" dirty="0" smtClean="0"/>
          </a:p>
          <a:p>
            <a:pPr algn="ctr"/>
            <a:endParaRPr lang="en-US" sz="1400"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400"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b="1" dirty="0"/>
          </a:p>
        </p:txBody>
      </p:sp>
      <p:sp>
        <p:nvSpPr>
          <p:cNvPr id="4" name="Slide Number Placeholder 3"/>
          <p:cNvSpPr>
            <a:spLocks noGrp="1"/>
          </p:cNvSpPr>
          <p:nvPr>
            <p:ph type="sldNum" sz="quarter" idx="10"/>
          </p:nvPr>
        </p:nvSpPr>
        <p:spPr/>
        <p:txBody>
          <a:bodyPr/>
          <a:lstStyle/>
          <a:p>
            <a:fld id="{F25E6495-EE84-7347-A8C4-E42EF74249E8}"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64D2A7-F1A7-6345-8F0D-090AF90195BC}"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4D2A7-F1A7-6345-8F0D-090AF90195BC}"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4D2A7-F1A7-6345-8F0D-090AF90195BC}"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64D2A7-F1A7-6345-8F0D-090AF90195BC}"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64D2A7-F1A7-6345-8F0D-090AF90195BC}" type="datetimeFigureOut">
              <a:rPr lang="en-US" smtClean="0"/>
              <a:pPr/>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64D2A7-F1A7-6345-8F0D-090AF90195BC}" type="datetimeFigureOut">
              <a:rPr lang="en-US" smtClean="0"/>
              <a:pPr/>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64D2A7-F1A7-6345-8F0D-090AF90195BC}" type="datetimeFigureOut">
              <a:rPr lang="en-US" smtClean="0"/>
              <a:pPr/>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64D2A7-F1A7-6345-8F0D-090AF90195BC}" type="datetimeFigureOut">
              <a:rPr lang="en-US" smtClean="0"/>
              <a:pPr/>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4D2A7-F1A7-6345-8F0D-090AF90195BC}" type="datetimeFigureOut">
              <a:rPr lang="en-US" smtClean="0"/>
              <a:pPr/>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4D2A7-F1A7-6345-8F0D-090AF90195BC}" type="datetimeFigureOut">
              <a:rPr lang="en-US" smtClean="0"/>
              <a:pPr/>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64D2A7-F1A7-6345-8F0D-090AF90195BC}" type="datetimeFigureOut">
              <a:rPr lang="en-US" smtClean="0"/>
              <a:pPr/>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F98CA7-F9DF-3344-9406-D03AC69F0D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4D2A7-F1A7-6345-8F0D-090AF90195BC}" type="datetimeFigureOut">
              <a:rPr lang="en-US" smtClean="0"/>
              <a:pPr/>
              <a:t>1/19/16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98CA7-F9DF-3344-9406-D03AC69F0D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d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df"/><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d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df"/><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8.pd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11" b="1" dirty="0" smtClean="0">
                <a:solidFill>
                  <a:srgbClr val="FF6600"/>
                </a:solidFill>
              </a:rPr>
              <a:t/>
            </a:r>
            <a:br>
              <a:rPr lang="en-US" sz="3111" b="1" dirty="0" smtClean="0">
                <a:solidFill>
                  <a:srgbClr val="FF6600"/>
                </a:solidFill>
              </a:rPr>
            </a:br>
            <a:r>
              <a:rPr lang="en-US" sz="3111" b="1" dirty="0" smtClean="0">
                <a:solidFill>
                  <a:srgbClr val="FF6600"/>
                </a:solidFill>
              </a:rPr>
              <a:t>A TRIP AROUND THE HIPS</a:t>
            </a:r>
            <a:r>
              <a:rPr lang="en-US" sz="2400" i="1" dirty="0" smtClean="0"/>
              <a:t/>
            </a:r>
            <a:br>
              <a:rPr lang="en-US" sz="2400" i="1" dirty="0" smtClean="0"/>
            </a:br>
            <a:r>
              <a:rPr lang="en-US" sz="2400" i="1" dirty="0" smtClean="0"/>
              <a:t/>
            </a:r>
            <a:br>
              <a:rPr lang="en-US" sz="2400" i="1" dirty="0" smtClean="0"/>
            </a:br>
            <a:r>
              <a:rPr lang="en-US" sz="2400" i="1" dirty="0" smtClean="0"/>
              <a:t/>
            </a:r>
            <a:br>
              <a:rPr lang="en-US" sz="2400" i="1" dirty="0" smtClean="0"/>
            </a:br>
            <a:endParaRPr lang="en-US" sz="2400" i="1" dirty="0"/>
          </a:p>
        </p:txBody>
      </p:sp>
      <p:sp>
        <p:nvSpPr>
          <p:cNvPr id="3" name="Content Placeholder 2"/>
          <p:cNvSpPr>
            <a:spLocks noGrp="1"/>
          </p:cNvSpPr>
          <p:nvPr>
            <p:ph idx="1"/>
          </p:nvPr>
        </p:nvSpPr>
        <p:spPr>
          <a:xfrm>
            <a:off x="457200" y="803912"/>
            <a:ext cx="8229600" cy="5322252"/>
          </a:xfrm>
        </p:spPr>
        <p:txBody>
          <a:bodyPr>
            <a:normAutofit/>
          </a:bodyPr>
          <a:lstStyle/>
          <a:p>
            <a:pPr algn="ctr">
              <a:buNone/>
            </a:pPr>
            <a:r>
              <a:rPr lang="en-US" sz="2000" i="1" dirty="0" smtClean="0"/>
              <a:t>References:</a:t>
            </a:r>
          </a:p>
          <a:p>
            <a:pPr algn="ctr">
              <a:buNone/>
            </a:pPr>
            <a:r>
              <a:rPr lang="en-US" sz="2400" u="sng" dirty="0" smtClean="0"/>
              <a:t>Anatomy of Exercise &amp; Movement</a:t>
            </a:r>
          </a:p>
          <a:p>
            <a:pPr algn="ctr">
              <a:buNone/>
            </a:pPr>
            <a:r>
              <a:rPr lang="en-US" sz="2400" u="sng" dirty="0" smtClean="0"/>
              <a:t>Concise Book of Yoga Anatomy</a:t>
            </a:r>
          </a:p>
          <a:p>
            <a:pPr algn="ctr">
              <a:buNone/>
            </a:pPr>
            <a:r>
              <a:rPr lang="en-US" sz="1800" i="1" dirty="0" smtClean="0">
                <a:solidFill>
                  <a:srgbClr val="FF0000"/>
                </a:solidFill>
              </a:rPr>
              <a:t>by Jo Ann Staugaard-Jones    </a:t>
            </a:r>
            <a:r>
              <a:rPr lang="en-US" sz="1800" cap="all" dirty="0" smtClean="0">
                <a:solidFill>
                  <a:srgbClr val="FF0000"/>
                </a:solidFill>
              </a:rPr>
              <a:t>WWW.MOVE-LIVE.COM</a:t>
            </a:r>
            <a:endParaRPr lang="en-US" sz="1800" u="sng" dirty="0" smtClean="0">
              <a:solidFill>
                <a:srgbClr val="FF0000"/>
              </a:solidFill>
            </a:endParaRPr>
          </a:p>
          <a:p>
            <a:pPr algn="ctr">
              <a:buNone/>
            </a:pPr>
            <a:endParaRPr lang="en-US" sz="2400" u="sng" dirty="0" smtClean="0"/>
          </a:p>
          <a:p>
            <a:pPr algn="ctr"/>
            <a:r>
              <a:rPr lang="en-US" sz="2400" dirty="0" smtClean="0"/>
              <a:t>HIP FLEXORS</a:t>
            </a:r>
          </a:p>
          <a:p>
            <a:pPr algn="ctr"/>
            <a:r>
              <a:rPr lang="en-US" sz="2400" dirty="0" smtClean="0"/>
              <a:t>HIP ABDUCTORS</a:t>
            </a:r>
          </a:p>
          <a:p>
            <a:pPr algn="ctr"/>
            <a:r>
              <a:rPr lang="en-US" sz="2400" dirty="0" smtClean="0"/>
              <a:t>HIP EXTENSORS</a:t>
            </a:r>
          </a:p>
          <a:p>
            <a:pPr algn="ctr"/>
            <a:r>
              <a:rPr lang="en-US" sz="2400" cap="all" dirty="0" smtClean="0"/>
              <a:t>Hip adductors</a:t>
            </a:r>
            <a:endParaRPr lang="en-US" sz="2400" dirty="0" smtClean="0"/>
          </a:p>
          <a:p>
            <a:pPr algn="ctr"/>
            <a:r>
              <a:rPr lang="en-US" sz="2400" cap="all" dirty="0" smtClean="0"/>
              <a:t>Rotators</a:t>
            </a:r>
            <a:endParaRPr lang="en-US" sz="2400" dirty="0" smtClean="0"/>
          </a:p>
          <a:p>
            <a:pPr algn="ctr"/>
            <a:r>
              <a:rPr lang="en-US" sz="2400" dirty="0" smtClean="0"/>
              <a:t>ASANAS</a:t>
            </a:r>
          </a:p>
          <a:p>
            <a:pPr algn="ctr"/>
            <a:r>
              <a:rPr lang="en-US" sz="2400" dirty="0" smtClean="0"/>
              <a:t>STRETCHES</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HIP EXTENSORS (posterior)</a:t>
            </a:r>
            <a:br>
              <a:rPr lang="en-US" dirty="0" smtClean="0"/>
            </a:br>
            <a:r>
              <a:rPr lang="en-US" sz="2222" dirty="0" smtClean="0"/>
              <a:t>Hip extension is the action of bringing the thigh back.</a:t>
            </a:r>
            <a:endParaRPr lang="en-US" sz="2222" dirty="0"/>
          </a:p>
        </p:txBody>
      </p:sp>
      <p:sp>
        <p:nvSpPr>
          <p:cNvPr id="3" name="Content Placeholder 2"/>
          <p:cNvSpPr>
            <a:spLocks noGrp="1"/>
          </p:cNvSpPr>
          <p:nvPr>
            <p:ph idx="1"/>
          </p:nvPr>
        </p:nvSpPr>
        <p:spPr>
          <a:xfrm>
            <a:off x="457200" y="1417638"/>
            <a:ext cx="8229600" cy="4708525"/>
          </a:xfrm>
        </p:spPr>
        <p:txBody>
          <a:bodyPr>
            <a:normAutofit fontScale="92500" lnSpcReduction="20000"/>
          </a:bodyPr>
          <a:lstStyle/>
          <a:p>
            <a:pPr>
              <a:buNone/>
            </a:pPr>
            <a:endParaRPr lang="en-US" dirty="0" smtClean="0">
              <a:solidFill>
                <a:srgbClr val="FF0000"/>
              </a:solidFill>
            </a:endParaRPr>
          </a:p>
          <a:p>
            <a:r>
              <a:rPr lang="en-US" cap="all" dirty="0" smtClean="0">
                <a:solidFill>
                  <a:srgbClr val="FF0000"/>
                </a:solidFill>
              </a:rPr>
              <a:t>Gluteus </a:t>
            </a:r>
            <a:r>
              <a:rPr lang="en-US" cap="all" dirty="0" err="1" smtClean="0">
                <a:solidFill>
                  <a:srgbClr val="FF0000"/>
                </a:solidFill>
              </a:rPr>
              <a:t>Maximus</a:t>
            </a:r>
            <a:endParaRPr lang="en-US" cap="all" dirty="0" smtClean="0">
              <a:solidFill>
                <a:srgbClr val="FF0000"/>
              </a:solidFill>
            </a:endParaRPr>
          </a:p>
          <a:p>
            <a:r>
              <a:rPr lang="en-US" cap="all" dirty="0" smtClean="0">
                <a:solidFill>
                  <a:srgbClr val="FF0000"/>
                </a:solidFill>
              </a:rPr>
              <a:t>3 Hamstrings:</a:t>
            </a:r>
          </a:p>
          <a:p>
            <a:pPr lvl="1"/>
            <a:r>
              <a:rPr lang="en-US" cap="all" dirty="0" smtClean="0">
                <a:solidFill>
                  <a:srgbClr val="FF0000"/>
                </a:solidFill>
              </a:rPr>
              <a:t>Biceps </a:t>
            </a:r>
            <a:r>
              <a:rPr lang="en-US" cap="all" dirty="0" err="1" smtClean="0">
                <a:solidFill>
                  <a:srgbClr val="FF0000"/>
                </a:solidFill>
              </a:rPr>
              <a:t>Femoris</a:t>
            </a:r>
            <a:endParaRPr lang="en-US" cap="all" dirty="0" smtClean="0">
              <a:solidFill>
                <a:srgbClr val="FF0000"/>
              </a:solidFill>
            </a:endParaRPr>
          </a:p>
          <a:p>
            <a:pPr lvl="1"/>
            <a:r>
              <a:rPr lang="en-US" cap="all" dirty="0" err="1" smtClean="0">
                <a:solidFill>
                  <a:srgbClr val="FF0000"/>
                </a:solidFill>
              </a:rPr>
              <a:t>Semitendinosis</a:t>
            </a:r>
            <a:endParaRPr lang="en-US" cap="all" dirty="0" smtClean="0">
              <a:solidFill>
                <a:srgbClr val="FF0000"/>
              </a:solidFill>
            </a:endParaRPr>
          </a:p>
          <a:p>
            <a:pPr lvl="1"/>
            <a:r>
              <a:rPr lang="en-US" cap="all" dirty="0" err="1" smtClean="0">
                <a:solidFill>
                  <a:srgbClr val="FF0000"/>
                </a:solidFill>
              </a:rPr>
              <a:t>Semimembranosis</a:t>
            </a:r>
            <a:endParaRPr lang="en-US" cap="all" dirty="0" smtClean="0">
              <a:solidFill>
                <a:srgbClr val="FF0000"/>
              </a:solidFill>
            </a:endParaRPr>
          </a:p>
          <a:p>
            <a:pPr lvl="1">
              <a:buNone/>
            </a:pPr>
            <a:endParaRPr lang="en-US" dirty="0" smtClean="0"/>
          </a:p>
          <a:p>
            <a:pPr lvl="1">
              <a:buNone/>
            </a:pPr>
            <a:r>
              <a:rPr lang="en-US" dirty="0" smtClean="0"/>
              <a:t>All located on the back of the hip/thigh, they can also do other actions at the hip joint.  </a:t>
            </a:r>
          </a:p>
          <a:p>
            <a:pPr lvl="1">
              <a:buNone/>
            </a:pPr>
            <a:r>
              <a:rPr lang="en-US" dirty="0" smtClean="0"/>
              <a:t>The hamstrings also work the knee joint, therefore they are  _________________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ASANAS for Hip Extension</a:t>
            </a:r>
            <a:endParaRPr lang="en-US" dirty="0"/>
          </a:p>
        </p:txBody>
      </p:sp>
      <p:sp>
        <p:nvSpPr>
          <p:cNvPr id="3" name="Content Placeholder 2"/>
          <p:cNvSpPr>
            <a:spLocks noGrp="1"/>
          </p:cNvSpPr>
          <p:nvPr>
            <p:ph idx="1"/>
          </p:nvPr>
        </p:nvSpPr>
        <p:spPr/>
        <p:txBody>
          <a:bodyPr numCol="2">
            <a:normAutofit/>
          </a:bodyPr>
          <a:lstStyle/>
          <a:p>
            <a:pPr algn="ctr"/>
            <a:endParaRPr lang="en-US" sz="2400" b="1" dirty="0" smtClean="0"/>
          </a:p>
          <a:p>
            <a:pPr algn="ctr"/>
            <a:r>
              <a:rPr lang="en-US" sz="2400" b="1" dirty="0" smtClean="0"/>
              <a:t>Strengthening: </a:t>
            </a:r>
          </a:p>
          <a:p>
            <a:pPr algn="ctr"/>
            <a:r>
              <a:rPr lang="en-US" sz="2400" b="1" dirty="0" smtClean="0"/>
              <a:t> </a:t>
            </a:r>
            <a:r>
              <a:rPr lang="en-US" sz="2400" i="1" dirty="0" err="1" smtClean="0"/>
              <a:t>Utkatasana</a:t>
            </a:r>
            <a:r>
              <a:rPr lang="en-US" sz="2400" dirty="0" smtClean="0"/>
              <a:t> (Chair), </a:t>
            </a:r>
          </a:p>
          <a:p>
            <a:pPr algn="ctr"/>
            <a:r>
              <a:rPr lang="en-US" sz="2400" i="1" dirty="0" err="1" smtClean="0"/>
              <a:t>Ustrasana</a:t>
            </a:r>
            <a:r>
              <a:rPr lang="en-US" sz="2400" dirty="0" smtClean="0"/>
              <a:t> (Camel),  </a:t>
            </a:r>
          </a:p>
          <a:p>
            <a:pPr algn="ctr"/>
            <a:r>
              <a:rPr lang="en-US" sz="2400" i="1" dirty="0" err="1" smtClean="0"/>
              <a:t>Salabhasana</a:t>
            </a:r>
            <a:r>
              <a:rPr lang="en-US" sz="2400" i="1" dirty="0" smtClean="0"/>
              <a:t> </a:t>
            </a:r>
            <a:r>
              <a:rPr lang="en-US" sz="2400" dirty="0" smtClean="0"/>
              <a:t>((Locust), </a:t>
            </a:r>
          </a:p>
          <a:p>
            <a:pPr algn="ctr"/>
            <a:r>
              <a:rPr lang="en-US" sz="2400" i="1" dirty="0" err="1" smtClean="0"/>
              <a:t>Dhanurasana</a:t>
            </a:r>
            <a:r>
              <a:rPr lang="en-US" sz="2400" dirty="0" smtClean="0"/>
              <a:t> (Bow), </a:t>
            </a:r>
          </a:p>
          <a:p>
            <a:pPr algn="ctr"/>
            <a:r>
              <a:rPr lang="en-US" sz="2400" i="1" dirty="0" err="1" smtClean="0"/>
              <a:t>Setu</a:t>
            </a:r>
            <a:r>
              <a:rPr lang="en-US" sz="2400" i="1" dirty="0" smtClean="0"/>
              <a:t> </a:t>
            </a:r>
            <a:r>
              <a:rPr lang="en-US" sz="2400" i="1" dirty="0" err="1" smtClean="0"/>
              <a:t>Bandhasana</a:t>
            </a:r>
            <a:r>
              <a:rPr lang="en-US" sz="2400" i="1" dirty="0" smtClean="0"/>
              <a:t> </a:t>
            </a:r>
            <a:r>
              <a:rPr lang="en-US" sz="2400" dirty="0" smtClean="0"/>
              <a:t>(Bridge), </a:t>
            </a:r>
          </a:p>
          <a:p>
            <a:pPr algn="ctr"/>
            <a:r>
              <a:rPr lang="en-US" sz="2400" dirty="0" smtClean="0"/>
              <a:t>back leg of Warrior III &amp;</a:t>
            </a:r>
            <a:r>
              <a:rPr lang="en-US" sz="2400" i="1" dirty="0" smtClean="0"/>
              <a:t> </a:t>
            </a:r>
            <a:r>
              <a:rPr lang="en-US" sz="2400" i="1" dirty="0" err="1" smtClean="0"/>
              <a:t>Natarajasana</a:t>
            </a:r>
            <a:r>
              <a:rPr lang="en-US" sz="2400" i="1" dirty="0" smtClean="0"/>
              <a:t>  </a:t>
            </a:r>
            <a:r>
              <a:rPr lang="en-US" sz="2400" dirty="0" smtClean="0"/>
              <a:t>(Dancer)</a:t>
            </a:r>
          </a:p>
          <a:p>
            <a:endParaRPr lang="en-US" sz="2400" dirty="0" smtClean="0"/>
          </a:p>
          <a:p>
            <a:pPr algn="ctr"/>
            <a:endParaRPr lang="en-US" sz="2400" b="1" dirty="0" smtClean="0"/>
          </a:p>
          <a:p>
            <a:pPr algn="ctr"/>
            <a:r>
              <a:rPr lang="en-US" sz="2400" b="1" dirty="0" smtClean="0"/>
              <a:t>Stretching:  </a:t>
            </a:r>
          </a:p>
          <a:p>
            <a:pPr algn="ctr"/>
            <a:r>
              <a:rPr lang="en-US" sz="2400" i="1" dirty="0" err="1" smtClean="0"/>
              <a:t>Balasana</a:t>
            </a:r>
            <a:r>
              <a:rPr lang="en-US" sz="2400" dirty="0" smtClean="0"/>
              <a:t> (Child’s Pose), </a:t>
            </a:r>
            <a:r>
              <a:rPr lang="en-US" sz="2400" i="1" dirty="0" err="1" smtClean="0"/>
              <a:t>Halasana</a:t>
            </a:r>
            <a:r>
              <a:rPr lang="en-US" sz="2400" dirty="0" smtClean="0"/>
              <a:t> (Plow), </a:t>
            </a:r>
          </a:p>
          <a:p>
            <a:pPr algn="ctr"/>
            <a:r>
              <a:rPr lang="en-US" sz="2400" dirty="0" smtClean="0"/>
              <a:t>All Forward Bends. </a:t>
            </a:r>
          </a:p>
          <a:p>
            <a:pPr algn="ctr"/>
            <a:r>
              <a:rPr lang="en-US" sz="2400" dirty="0" smtClean="0"/>
              <a:t> (Hamstrings will stretch more when the knee is straight.)</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Dhanurasana</a:t>
            </a:r>
            <a:r>
              <a:rPr lang="en-US" dirty="0" smtClean="0"/>
              <a:t> (Bow Pose)</a:t>
            </a:r>
            <a:endParaRPr lang="en-US" dirty="0"/>
          </a:p>
        </p:txBody>
      </p:sp>
      <p:pic>
        <p:nvPicPr>
          <p:cNvPr id="4" name="Content Placeholder 3" descr="8.5_Bow.pdf"/>
          <p:cNvPicPr>
            <a:picLocks noGrp="1" noChangeAspect="1"/>
          </p:cNvPicPr>
          <p:nvPr>
            <p:ph idx="1"/>
          </p:nvPr>
        </p:nvPicPr>
        <mc:AlternateContent>
          <mc:Choice xmlns:ma="http://schemas.microsoft.com/office/mac/drawingml/2008/main" Requires="ma">
            <p:blipFill>
              <a:blip r:embed="rId3"/>
              <a:srcRect l="-78657" r="-78657"/>
              <a:stretch>
                <a:fillRect/>
              </a:stretch>
            </p:blipFill>
          </mc:Choice>
          <mc:Fallback>
            <p:blipFill>
              <a:blip r:embed="rId4"/>
              <a:srcRect l="-78657" r="-78657"/>
              <a:stretch>
                <a:fillRect/>
              </a:stretch>
            </p:blipFill>
          </mc:Fallback>
        </mc:AlternateContent>
        <p:spPr>
          <a:xfrm>
            <a:off x="-2592037" y="445259"/>
            <a:ext cx="9560816" cy="5973544"/>
          </a:xfrm>
        </p:spPr>
      </p:pic>
      <p:sp>
        <p:nvSpPr>
          <p:cNvPr id="5" name="TextBox 4"/>
          <p:cNvSpPr txBox="1"/>
          <p:nvPr/>
        </p:nvSpPr>
        <p:spPr>
          <a:xfrm>
            <a:off x="4498557" y="1578733"/>
            <a:ext cx="4023776" cy="4247317"/>
          </a:xfrm>
          <a:prstGeom prst="rect">
            <a:avLst/>
          </a:prstGeom>
          <a:noFill/>
        </p:spPr>
        <p:txBody>
          <a:bodyPr wrap="square" rtlCol="0">
            <a:spAutoFit/>
          </a:bodyPr>
          <a:lstStyle/>
          <a:p>
            <a:pPr algn="ctr"/>
            <a:endParaRPr lang="en-US" b="1" dirty="0" smtClean="0"/>
          </a:p>
          <a:p>
            <a:pPr algn="ctr"/>
            <a:r>
              <a:rPr lang="en-US" b="1" dirty="0" smtClean="0"/>
              <a:t>A classic backbend, this posture also presents hip extension.  </a:t>
            </a:r>
          </a:p>
          <a:p>
            <a:pPr algn="ctr"/>
            <a:endParaRPr lang="en-US" b="1" dirty="0" smtClean="0"/>
          </a:p>
          <a:p>
            <a:pPr algn="ctr"/>
            <a:r>
              <a:rPr lang="en-US" b="1" dirty="0" smtClean="0"/>
              <a:t>To get into the pose, one lies on the belly and reaches back for the feet.  </a:t>
            </a:r>
          </a:p>
          <a:p>
            <a:pPr algn="ctr"/>
            <a:r>
              <a:rPr lang="en-US" b="1" dirty="0" smtClean="0"/>
              <a:t>As the legs are lifted, both the Gluteus </a:t>
            </a:r>
            <a:r>
              <a:rPr lang="en-US" b="1" dirty="0" err="1" smtClean="0"/>
              <a:t>Maximus</a:t>
            </a:r>
            <a:r>
              <a:rPr lang="en-US" b="1" dirty="0" smtClean="0"/>
              <a:t> and Hamstrings concentrically contract (shorten) to strengthen. </a:t>
            </a:r>
          </a:p>
          <a:p>
            <a:pPr algn="ctr"/>
            <a:r>
              <a:rPr lang="en-US" b="1" dirty="0" smtClean="0"/>
              <a:t> </a:t>
            </a:r>
          </a:p>
          <a:p>
            <a:pPr algn="ctr"/>
            <a:r>
              <a:rPr lang="en-US" b="1" dirty="0" smtClean="0"/>
              <a:t>The Hamstrings are further involved because the knees bend.  </a:t>
            </a:r>
          </a:p>
          <a:p>
            <a:pPr algn="ctr"/>
            <a:endParaRPr lang="en-US" b="1" dirty="0" smtClean="0"/>
          </a:p>
          <a:p>
            <a:pPr algn="ctr"/>
            <a:r>
              <a:rPr lang="en-US" b="1" dirty="0" smtClean="0"/>
              <a:t>Once in the posture, try releasing the ‘grip’ those muscles.</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HIP ADDUCTORS (medial)</a:t>
            </a:r>
            <a:br>
              <a:rPr lang="en-US" dirty="0" smtClean="0"/>
            </a:br>
            <a:r>
              <a:rPr lang="en-US" sz="2222" dirty="0" smtClean="0"/>
              <a:t>Hip adduction is the action of bringing the legs together.</a:t>
            </a:r>
            <a:endParaRPr lang="en-US" sz="2222" dirty="0"/>
          </a:p>
        </p:txBody>
      </p:sp>
      <p:sp>
        <p:nvSpPr>
          <p:cNvPr id="3" name="Content Placeholder 2"/>
          <p:cNvSpPr>
            <a:spLocks noGrp="1"/>
          </p:cNvSpPr>
          <p:nvPr>
            <p:ph idx="1"/>
          </p:nvPr>
        </p:nvSpPr>
        <p:spPr/>
        <p:txBody>
          <a:bodyPr/>
          <a:lstStyle/>
          <a:p>
            <a:r>
              <a:rPr lang="en-US" dirty="0" smtClean="0"/>
              <a:t>There are 5, in descending order:</a:t>
            </a:r>
          </a:p>
          <a:p>
            <a:r>
              <a:rPr lang="en-US" dirty="0" smtClean="0">
                <a:solidFill>
                  <a:srgbClr val="FF0000"/>
                </a:solidFill>
              </a:rPr>
              <a:t>PECTINEUS</a:t>
            </a:r>
          </a:p>
          <a:p>
            <a:r>
              <a:rPr lang="en-US" dirty="0" smtClean="0">
                <a:solidFill>
                  <a:srgbClr val="FF0000"/>
                </a:solidFill>
              </a:rPr>
              <a:t>3 ADDUCTORS:  </a:t>
            </a:r>
            <a:r>
              <a:rPr lang="en-US" dirty="0" err="1" smtClean="0">
                <a:solidFill>
                  <a:srgbClr val="FF0000"/>
                </a:solidFill>
              </a:rPr>
              <a:t>Brevis</a:t>
            </a:r>
            <a:r>
              <a:rPr lang="en-US" dirty="0" smtClean="0">
                <a:solidFill>
                  <a:srgbClr val="FF0000"/>
                </a:solidFill>
              </a:rPr>
              <a:t>, </a:t>
            </a:r>
            <a:r>
              <a:rPr lang="en-US" dirty="0" err="1" smtClean="0">
                <a:solidFill>
                  <a:srgbClr val="FF0000"/>
                </a:solidFill>
              </a:rPr>
              <a:t>Longus</a:t>
            </a:r>
            <a:r>
              <a:rPr lang="en-US" dirty="0" smtClean="0">
                <a:solidFill>
                  <a:srgbClr val="FF0000"/>
                </a:solidFill>
              </a:rPr>
              <a:t>, Magnus</a:t>
            </a:r>
          </a:p>
          <a:p>
            <a:r>
              <a:rPr lang="en-US" dirty="0" smtClean="0">
                <a:solidFill>
                  <a:srgbClr val="FF0000"/>
                </a:solidFill>
              </a:rPr>
              <a:t>GRACILIS</a:t>
            </a:r>
          </a:p>
          <a:p>
            <a:pPr algn="ctr">
              <a:buNone/>
            </a:pPr>
            <a:endParaRPr lang="en-US" dirty="0" smtClean="0"/>
          </a:p>
          <a:p>
            <a:pPr algn="ctr">
              <a:buNone/>
            </a:pPr>
            <a:r>
              <a:rPr lang="en-US" dirty="0" smtClean="0"/>
              <a:t>Located on the inside of the leg, </a:t>
            </a:r>
          </a:p>
          <a:p>
            <a:pPr algn="ctr">
              <a:buNone/>
            </a:pPr>
            <a:r>
              <a:rPr lang="en-US" dirty="0" smtClean="0"/>
              <a:t>they ‘shape’ the inner thigh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ASANAS</a:t>
            </a:r>
            <a:endParaRPr lang="en-US" dirty="0"/>
          </a:p>
        </p:txBody>
      </p:sp>
      <p:sp>
        <p:nvSpPr>
          <p:cNvPr id="3" name="Content Placeholder 2"/>
          <p:cNvSpPr>
            <a:spLocks noGrp="1"/>
          </p:cNvSpPr>
          <p:nvPr>
            <p:ph idx="1"/>
          </p:nvPr>
        </p:nvSpPr>
        <p:spPr>
          <a:xfrm>
            <a:off x="457200" y="1417638"/>
            <a:ext cx="8229600" cy="4708525"/>
          </a:xfrm>
        </p:spPr>
        <p:txBody>
          <a:bodyPr numCol="2">
            <a:normAutofit fontScale="85000" lnSpcReduction="20000"/>
          </a:bodyPr>
          <a:lstStyle/>
          <a:p>
            <a:pPr algn="ctr">
              <a:buNone/>
            </a:pPr>
            <a:endParaRPr lang="en-US" b="1" dirty="0" smtClean="0"/>
          </a:p>
          <a:p>
            <a:pPr algn="ctr"/>
            <a:r>
              <a:rPr lang="en-US" b="1" dirty="0" smtClean="0"/>
              <a:t>Strengthening</a:t>
            </a:r>
            <a:r>
              <a:rPr lang="en-US" dirty="0" smtClean="0"/>
              <a:t>: </a:t>
            </a:r>
          </a:p>
          <a:p>
            <a:pPr algn="ctr"/>
            <a:r>
              <a:rPr lang="en-US" dirty="0" smtClean="0"/>
              <a:t> </a:t>
            </a:r>
            <a:r>
              <a:rPr lang="en-US" i="1" dirty="0" err="1" smtClean="0"/>
              <a:t>Parsvottanasana</a:t>
            </a:r>
            <a:r>
              <a:rPr lang="en-US" dirty="0" smtClean="0"/>
              <a:t> (Pyramid, next slide),</a:t>
            </a:r>
          </a:p>
          <a:p>
            <a:pPr algn="ctr"/>
            <a:r>
              <a:rPr lang="en-US" dirty="0" smtClean="0"/>
              <a:t> </a:t>
            </a:r>
            <a:r>
              <a:rPr lang="en-US" i="1" dirty="0" err="1" smtClean="0"/>
              <a:t>Parivrtta</a:t>
            </a:r>
            <a:r>
              <a:rPr lang="en-US" i="1" dirty="0" smtClean="0"/>
              <a:t> </a:t>
            </a:r>
            <a:r>
              <a:rPr lang="en-US" i="1" dirty="0" err="1" smtClean="0"/>
              <a:t>Trikonasana</a:t>
            </a:r>
            <a:r>
              <a:rPr lang="en-US" i="1" dirty="0" smtClean="0"/>
              <a:t> </a:t>
            </a:r>
            <a:r>
              <a:rPr lang="en-US" dirty="0" smtClean="0"/>
              <a:t>(Revolved Triangle),</a:t>
            </a:r>
          </a:p>
          <a:p>
            <a:pPr algn="ctr"/>
            <a:r>
              <a:rPr lang="en-US" dirty="0" smtClean="0"/>
              <a:t> most standing postures using adductors as stabilizers.</a:t>
            </a:r>
          </a:p>
          <a:p>
            <a:pPr algn="ctr">
              <a:buNone/>
            </a:pPr>
            <a:endParaRPr lang="en-US" b="1" dirty="0" smtClean="0"/>
          </a:p>
          <a:p>
            <a:pPr algn="ctr"/>
            <a:endParaRPr lang="en-US" b="1" dirty="0" smtClean="0"/>
          </a:p>
          <a:p>
            <a:pPr algn="ctr"/>
            <a:endParaRPr lang="en-US" b="1" dirty="0" smtClean="0"/>
          </a:p>
          <a:p>
            <a:pPr algn="ctr"/>
            <a:r>
              <a:rPr lang="en-US" b="1" dirty="0" smtClean="0"/>
              <a:t>Stretching:  </a:t>
            </a:r>
          </a:p>
          <a:p>
            <a:pPr algn="ctr"/>
            <a:r>
              <a:rPr lang="en-US" i="1" dirty="0" err="1" smtClean="0"/>
              <a:t>Baddha</a:t>
            </a:r>
            <a:r>
              <a:rPr lang="en-US" i="1" dirty="0" smtClean="0"/>
              <a:t> </a:t>
            </a:r>
            <a:r>
              <a:rPr lang="en-US" i="1" dirty="0" err="1" smtClean="0"/>
              <a:t>Konasana</a:t>
            </a:r>
            <a:r>
              <a:rPr lang="en-US" i="1" dirty="0" smtClean="0"/>
              <a:t> </a:t>
            </a:r>
          </a:p>
          <a:p>
            <a:pPr algn="ctr"/>
            <a:r>
              <a:rPr lang="en-US" dirty="0" smtClean="0"/>
              <a:t>(Bound Angle), </a:t>
            </a:r>
          </a:p>
          <a:p>
            <a:pPr algn="ctr"/>
            <a:r>
              <a:rPr lang="en-US" dirty="0" smtClean="0"/>
              <a:t>Happy Baby to</a:t>
            </a:r>
            <a:r>
              <a:rPr lang="en-US" dirty="0" smtClean="0"/>
              <a:t> </a:t>
            </a:r>
          </a:p>
          <a:p>
            <a:pPr algn="ctr">
              <a:buNone/>
            </a:pPr>
            <a:r>
              <a:rPr lang="en-US" i="1" dirty="0" err="1" smtClean="0"/>
              <a:t>Supta</a:t>
            </a:r>
            <a:r>
              <a:rPr lang="en-US" i="1" dirty="0" smtClean="0"/>
              <a:t> </a:t>
            </a:r>
            <a:r>
              <a:rPr lang="en-US" i="1" dirty="0" err="1" smtClean="0"/>
              <a:t>Konasana</a:t>
            </a:r>
            <a:r>
              <a:rPr lang="en-US" i="1" dirty="0" smtClean="0"/>
              <a:t> </a:t>
            </a:r>
          </a:p>
          <a:p>
            <a:pPr algn="ctr"/>
            <a:r>
              <a:rPr lang="en-US" dirty="0" smtClean="0"/>
              <a:t>(Reclined Straddle),</a:t>
            </a:r>
          </a:p>
          <a:p>
            <a:pPr algn="ctr"/>
            <a:r>
              <a:rPr lang="en-US" dirty="0" smtClean="0"/>
              <a:t> </a:t>
            </a:r>
            <a:r>
              <a:rPr lang="en-US" i="1" dirty="0" err="1" smtClean="0"/>
              <a:t>Prasarita</a:t>
            </a:r>
            <a:r>
              <a:rPr lang="en-US" i="1" dirty="0" smtClean="0"/>
              <a:t> </a:t>
            </a:r>
            <a:r>
              <a:rPr lang="en-US" i="1" dirty="0" err="1" smtClean="0"/>
              <a:t>Padottanasana</a:t>
            </a:r>
            <a:r>
              <a:rPr lang="en-US" i="1" dirty="0" smtClean="0"/>
              <a:t> </a:t>
            </a:r>
            <a:r>
              <a:rPr lang="en-US" dirty="0" smtClean="0"/>
              <a:t>(Straddle Forward Bend),</a:t>
            </a:r>
          </a:p>
          <a:p>
            <a:pPr algn="ctr"/>
            <a:r>
              <a:rPr lang="en-US" dirty="0" smtClean="0"/>
              <a:t> </a:t>
            </a:r>
            <a:r>
              <a:rPr lang="en-US" i="1" dirty="0" err="1" smtClean="0"/>
              <a:t>Upavista</a:t>
            </a:r>
            <a:r>
              <a:rPr lang="en-US" i="1" dirty="0" smtClean="0"/>
              <a:t> </a:t>
            </a:r>
            <a:r>
              <a:rPr lang="en-US" i="1" dirty="0" err="1" smtClean="0"/>
              <a:t>Konasana</a:t>
            </a:r>
            <a:r>
              <a:rPr lang="en-US" i="1" dirty="0" smtClean="0"/>
              <a:t> </a:t>
            </a:r>
            <a:r>
              <a:rPr lang="en-US" dirty="0" smtClean="0"/>
              <a:t>(Sitting Wide-leg Straddle)</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PARSVOTTANASANA (Pyramid Pose)</a:t>
            </a:r>
            <a:endParaRPr lang="en-US" dirty="0"/>
          </a:p>
        </p:txBody>
      </p:sp>
      <p:pic>
        <p:nvPicPr>
          <p:cNvPr id="4" name="Content Placeholder 3" descr="8.7_Parsvottanasana.pdf"/>
          <p:cNvPicPr>
            <a:picLocks noGrp="1" noChangeAspect="1"/>
          </p:cNvPicPr>
          <p:nvPr>
            <p:ph idx="1"/>
          </p:nvPr>
        </p:nvPicPr>
        <mc:AlternateContent>
          <mc:Choice xmlns:ma="http://schemas.microsoft.com/office/mac/drawingml/2008/main" Requires="ma">
            <p:blipFill>
              <a:blip r:embed="rId3"/>
              <a:srcRect l="-78657" r="-78657"/>
              <a:stretch>
                <a:fillRect/>
              </a:stretch>
            </p:blipFill>
          </mc:Choice>
          <mc:Fallback>
            <p:blipFill>
              <a:blip r:embed="rId4"/>
              <a:srcRect l="-78657" r="-78657"/>
              <a:stretch>
                <a:fillRect/>
              </a:stretch>
            </p:blipFill>
          </mc:Fallback>
        </mc:AlternateContent>
        <p:spPr>
          <a:xfrm>
            <a:off x="-2385778" y="557899"/>
            <a:ext cx="9144000" cy="5730332"/>
          </a:xfrm>
        </p:spPr>
      </p:pic>
      <p:sp>
        <p:nvSpPr>
          <p:cNvPr id="5" name="TextBox 4"/>
          <p:cNvSpPr txBox="1"/>
          <p:nvPr/>
        </p:nvSpPr>
        <p:spPr>
          <a:xfrm>
            <a:off x="4273036" y="1417638"/>
            <a:ext cx="4413764" cy="4708981"/>
          </a:xfrm>
          <a:prstGeom prst="rect">
            <a:avLst/>
          </a:prstGeom>
          <a:noFill/>
        </p:spPr>
        <p:txBody>
          <a:bodyPr wrap="square" rtlCol="0">
            <a:spAutoFit/>
          </a:bodyPr>
          <a:lstStyle/>
          <a:p>
            <a:pPr algn="ctr"/>
            <a:r>
              <a:rPr lang="en-US" sz="2000" b="1" dirty="0" smtClean="0"/>
              <a:t>This posture activates the adductors of both legs, as they engage to stabilize the balance by keeping the legs underneath and aligned </a:t>
            </a:r>
          </a:p>
          <a:p>
            <a:pPr algn="ctr"/>
            <a:r>
              <a:rPr lang="en-US" sz="2000" b="1" dirty="0" smtClean="0"/>
              <a:t>as one bends forward.</a:t>
            </a:r>
          </a:p>
          <a:p>
            <a:pPr algn="ctr"/>
            <a:endParaRPr lang="en-US" sz="2000" b="1" dirty="0" smtClean="0"/>
          </a:p>
          <a:p>
            <a:pPr algn="ctr"/>
            <a:r>
              <a:rPr lang="en-US" sz="2000" b="1" dirty="0" smtClean="0"/>
              <a:t>The adductors are pictured on the inside of the front leg; the back leg shows the muscles that are stretching.</a:t>
            </a:r>
          </a:p>
          <a:p>
            <a:pPr algn="ctr"/>
            <a:endParaRPr lang="en-US" sz="2000" b="1" dirty="0" smtClean="0"/>
          </a:p>
          <a:p>
            <a:pPr algn="ctr"/>
            <a:r>
              <a:rPr lang="en-US" sz="2000" b="1" dirty="0" smtClean="0"/>
              <a:t>A nice progression from here is Revolved Triangle, where the adductors are still working strongly.  </a:t>
            </a:r>
          </a:p>
          <a:p>
            <a:pPr algn="ctr"/>
            <a:endParaRPr lang="en-US" sz="2000" b="1" dirty="0" smtClean="0"/>
          </a:p>
          <a:p>
            <a:pPr algn="ctr"/>
            <a:r>
              <a:rPr lang="en-US" sz="2000" b="1" dirty="0" smtClean="0"/>
              <a:t>Use of blocks is helpful.</a:t>
            </a:r>
            <a:endParaRPr lang="en-US" sz="2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071"/>
            <a:ext cx="8229600" cy="1773497"/>
          </a:xfrm>
        </p:spPr>
        <p:txBody>
          <a:bodyPr>
            <a:normAutofit fontScale="90000"/>
          </a:bodyPr>
          <a:lstStyle/>
          <a:p>
            <a:r>
              <a:rPr lang="en-US" sz="3200" dirty="0" smtClean="0"/>
              <a:t>The 6 DEEP ROTATORS</a:t>
            </a:r>
            <a:br>
              <a:rPr lang="en-US" sz="3200" dirty="0" smtClean="0"/>
            </a:br>
            <a:r>
              <a:rPr lang="en-US" sz="2000" dirty="0" smtClean="0"/>
              <a:t>Outward rotation is when the femur rotates laterally, or to the outside.</a:t>
            </a:r>
            <a:br>
              <a:rPr lang="en-US" sz="2000" dirty="0" smtClean="0"/>
            </a:br>
            <a:r>
              <a:rPr lang="en-US" sz="2000" dirty="0" smtClean="0"/>
              <a:t/>
            </a:r>
            <a:br>
              <a:rPr lang="en-US" sz="2000" dirty="0" smtClean="0"/>
            </a:br>
            <a:r>
              <a:rPr lang="en-US" sz="2000" dirty="0" smtClean="0"/>
              <a:t>The 6 rotators on right in descending order:  </a:t>
            </a:r>
            <a:r>
              <a:rPr lang="en-US" sz="2000" dirty="0" err="1" smtClean="0"/>
              <a:t>Piriformis</a:t>
            </a:r>
            <a:r>
              <a:rPr lang="en-US" sz="2000" dirty="0" smtClean="0"/>
              <a:t>, </a:t>
            </a:r>
            <a:r>
              <a:rPr lang="en-US" sz="2000" dirty="0" err="1" smtClean="0"/>
              <a:t>Gemellus</a:t>
            </a:r>
            <a:r>
              <a:rPr lang="en-US" sz="2000" dirty="0" smtClean="0"/>
              <a:t> Superior, </a:t>
            </a:r>
            <a:br>
              <a:rPr lang="en-US" sz="2000" dirty="0" smtClean="0"/>
            </a:br>
            <a:r>
              <a:rPr lang="en-US" sz="2000" dirty="0" err="1" smtClean="0"/>
              <a:t>Obturator</a:t>
            </a:r>
            <a:r>
              <a:rPr lang="en-US" sz="2000" dirty="0" smtClean="0"/>
              <a:t> </a:t>
            </a:r>
            <a:r>
              <a:rPr lang="en-US" sz="2000" dirty="0" err="1" smtClean="0"/>
              <a:t>Internis</a:t>
            </a:r>
            <a:r>
              <a:rPr lang="en-US" sz="2000" dirty="0" smtClean="0"/>
              <a:t>, </a:t>
            </a:r>
            <a:r>
              <a:rPr lang="en-US" sz="2000" dirty="0" err="1" smtClean="0"/>
              <a:t>Gemellus</a:t>
            </a:r>
            <a:r>
              <a:rPr lang="en-US" sz="2000" dirty="0" smtClean="0"/>
              <a:t> Inferior, </a:t>
            </a:r>
            <a:r>
              <a:rPr lang="en-US" sz="2000" dirty="0" err="1" smtClean="0"/>
              <a:t>Obturator</a:t>
            </a:r>
            <a:r>
              <a:rPr lang="en-US" sz="2000" dirty="0" smtClean="0"/>
              <a:t> </a:t>
            </a:r>
            <a:r>
              <a:rPr lang="en-US" sz="2000" dirty="0" err="1" smtClean="0"/>
              <a:t>Externus</a:t>
            </a:r>
            <a:r>
              <a:rPr lang="en-US" sz="2000" dirty="0" smtClean="0"/>
              <a:t> (shown on left),</a:t>
            </a:r>
            <a:br>
              <a:rPr lang="en-US" sz="2000" dirty="0" smtClean="0"/>
            </a:br>
            <a:r>
              <a:rPr lang="en-US" sz="2000" dirty="0" smtClean="0"/>
              <a:t> and </a:t>
            </a:r>
            <a:r>
              <a:rPr lang="en-US" sz="2000" dirty="0" err="1" smtClean="0"/>
              <a:t>Quadratus</a:t>
            </a:r>
            <a:r>
              <a:rPr lang="en-US" sz="2000" dirty="0" smtClean="0"/>
              <a:t> </a:t>
            </a:r>
            <a:r>
              <a:rPr lang="en-US" sz="2000" dirty="0" err="1" smtClean="0"/>
              <a:t>Femoris</a:t>
            </a:r>
            <a:r>
              <a:rPr lang="en-US" sz="2000" dirty="0" smtClean="0"/>
              <a:t> (not related to Rectus </a:t>
            </a:r>
            <a:r>
              <a:rPr lang="en-US" sz="2000" dirty="0" err="1" smtClean="0"/>
              <a:t>Femoris</a:t>
            </a:r>
            <a:r>
              <a:rPr lang="en-US" sz="2000" dirty="0" smtClean="0"/>
              <a:t> or quads!)</a:t>
            </a:r>
            <a:r>
              <a:rPr lang="en-US" sz="2000" dirty="0" smtClean="0"/>
              <a:t>.</a:t>
            </a:r>
            <a:br>
              <a:rPr lang="en-US" sz="2000" dirty="0" smtClean="0"/>
            </a:br>
            <a:r>
              <a:rPr lang="en-US" sz="2000" smtClean="0"/>
              <a:t>(</a:t>
            </a:r>
            <a:r>
              <a:rPr lang="en-US" sz="2000" smtClean="0"/>
              <a:t>Notice </a:t>
            </a:r>
            <a:r>
              <a:rPr lang="en-US" sz="2000" dirty="0" smtClean="0"/>
              <a:t>the Psoas Major on your left, not one of the 6 </a:t>
            </a:r>
            <a:r>
              <a:rPr lang="en-US" sz="2000" smtClean="0"/>
              <a:t>deep rotators)</a:t>
            </a:r>
            <a:r>
              <a:rPr lang="en-US" smtClean="0"/>
              <a:t/>
            </a:r>
            <a:br>
              <a:rPr lang="en-US" smtClean="0"/>
            </a:br>
            <a:r>
              <a:rPr lang="en-US" sz="2000" dirty="0" smtClean="0"/>
              <a:t/>
            </a:r>
            <a:br>
              <a:rPr lang="en-US" sz="2000" dirty="0" smtClean="0"/>
            </a:br>
            <a:endParaRPr lang="en-US" sz="2000" dirty="0"/>
          </a:p>
        </p:txBody>
      </p:sp>
      <p:pic>
        <p:nvPicPr>
          <p:cNvPr id="4" name="Picture 3"/>
          <p:cNvPicPr>
            <a:picLocks noChangeAspect="1"/>
          </p:cNvPicPr>
          <p:nvPr/>
        </p:nvPicPr>
        <p:blipFill>
          <a:blip r:embed="rId3"/>
          <a:stretch>
            <a:fillRect/>
          </a:stretch>
        </p:blipFill>
        <p:spPr>
          <a:xfrm>
            <a:off x="2300227" y="1956568"/>
            <a:ext cx="4383948" cy="468031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PIRIFORMIS</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spcBef>
                <a:spcPts val="0"/>
              </a:spcBef>
              <a:buNone/>
              <a:defRPr/>
            </a:pPr>
            <a:r>
              <a:rPr lang="en-US" b="1" dirty="0" smtClean="0"/>
              <a:t>One of the 6 ROTATORS, the </a:t>
            </a:r>
            <a:r>
              <a:rPr lang="en-US" b="1" dirty="0" err="1" smtClean="0"/>
              <a:t>Piriformis</a:t>
            </a:r>
            <a:r>
              <a:rPr lang="en-US" b="1" dirty="0" smtClean="0"/>
              <a:t> </a:t>
            </a:r>
            <a:endParaRPr lang="en-US" b="1" dirty="0" smtClean="0"/>
          </a:p>
          <a:p>
            <a:pPr marL="0" indent="0" algn="ctr">
              <a:spcBef>
                <a:spcPts val="0"/>
              </a:spcBef>
              <a:buNone/>
              <a:defRPr/>
            </a:pPr>
            <a:r>
              <a:rPr lang="en-US" b="1" dirty="0" smtClean="0"/>
              <a:t>affects the sciatic nerve as it passes over it. </a:t>
            </a:r>
          </a:p>
          <a:p>
            <a:pPr marL="0" indent="0" algn="ctr">
              <a:spcBef>
                <a:spcPts val="0"/>
              </a:spcBef>
              <a:buNone/>
              <a:defRPr/>
            </a:pPr>
            <a:endParaRPr lang="en-US" b="1" dirty="0" smtClean="0"/>
          </a:p>
          <a:p>
            <a:pPr marL="0" indent="0" algn="ctr">
              <a:spcBef>
                <a:spcPts val="0"/>
              </a:spcBef>
              <a:buNone/>
              <a:defRPr/>
            </a:pPr>
            <a:r>
              <a:rPr lang="en-US" b="1" dirty="0" smtClean="0"/>
              <a:t>Named a culprit in ‘sciatica’ when the muscle is tight,</a:t>
            </a:r>
            <a:r>
              <a:rPr lang="en-US" b="1" dirty="0" smtClean="0"/>
              <a:t> </a:t>
            </a:r>
          </a:p>
          <a:p>
            <a:pPr marL="0" indent="0" algn="ctr">
              <a:spcBef>
                <a:spcPts val="0"/>
              </a:spcBef>
              <a:buNone/>
              <a:defRPr/>
            </a:pPr>
            <a:r>
              <a:rPr lang="en-US" b="1" dirty="0" smtClean="0"/>
              <a:t>it </a:t>
            </a:r>
            <a:r>
              <a:rPr lang="en-US" b="1" dirty="0" smtClean="0"/>
              <a:t>is the horizontal muscle that passes</a:t>
            </a:r>
            <a:r>
              <a:rPr lang="en-US" b="1" dirty="0" smtClean="0"/>
              <a:t> </a:t>
            </a:r>
          </a:p>
          <a:p>
            <a:pPr marL="0" indent="0" algn="ctr">
              <a:spcBef>
                <a:spcPts val="0"/>
              </a:spcBef>
              <a:buNone/>
              <a:defRPr/>
            </a:pPr>
            <a:r>
              <a:rPr lang="en-US" b="1" dirty="0" smtClean="0"/>
              <a:t>above </a:t>
            </a:r>
            <a:r>
              <a:rPr lang="en-US" b="1" dirty="0" smtClean="0"/>
              <a:t>the sciatic nerve.</a:t>
            </a:r>
          </a:p>
          <a:p>
            <a:pPr marL="0" indent="0" algn="ctr">
              <a:spcBef>
                <a:spcPts val="0"/>
              </a:spcBef>
              <a:buNone/>
              <a:defRPr/>
            </a:pPr>
            <a:endParaRPr lang="en-US" b="1" dirty="0" smtClean="0"/>
          </a:p>
          <a:p>
            <a:pPr marL="0" indent="0" algn="ctr">
              <a:spcBef>
                <a:spcPts val="0"/>
              </a:spcBef>
              <a:buNone/>
              <a:defRPr/>
            </a:pPr>
            <a:r>
              <a:rPr lang="en-US" b="1" dirty="0" smtClean="0"/>
              <a:t>Also notice the SI joints on either side of the sacrum,</a:t>
            </a:r>
            <a:r>
              <a:rPr lang="en-US" b="1" dirty="0" smtClean="0"/>
              <a:t> </a:t>
            </a:r>
          </a:p>
          <a:p>
            <a:pPr marL="0" indent="0" algn="ctr">
              <a:spcBef>
                <a:spcPts val="0"/>
              </a:spcBef>
              <a:buNone/>
              <a:defRPr/>
            </a:pPr>
            <a:r>
              <a:rPr lang="en-US" b="1" dirty="0" smtClean="0"/>
              <a:t>the </a:t>
            </a:r>
            <a:r>
              <a:rPr lang="en-US" b="1" dirty="0" smtClean="0"/>
              <a:t>Psoas Major on the left </a:t>
            </a:r>
          </a:p>
          <a:p>
            <a:pPr marL="0" indent="0" algn="ctr">
              <a:spcBef>
                <a:spcPts val="0"/>
              </a:spcBef>
              <a:buNone/>
              <a:defRPr/>
            </a:pPr>
            <a:r>
              <a:rPr lang="en-US" b="1" dirty="0" smtClean="0"/>
              <a:t>and Gluts on the right.  </a:t>
            </a:r>
          </a:p>
          <a:p>
            <a:pPr marL="0" indent="0" algn="ctr">
              <a:spcBef>
                <a:spcPts val="0"/>
              </a:spcBef>
              <a:buNone/>
              <a:defRPr/>
            </a:pPr>
            <a:endParaRPr lang="en-US" b="1" dirty="0" smtClean="0"/>
          </a:p>
          <a:p>
            <a:pPr marL="0" indent="0" algn="ctr">
              <a:spcBef>
                <a:spcPts val="0"/>
              </a:spcBef>
              <a:buNone/>
              <a:defRPr/>
            </a:pPr>
            <a:r>
              <a:rPr lang="en-US" b="1" dirty="0" smtClean="0"/>
              <a:t>One can see the stability of this whole area </a:t>
            </a:r>
          </a:p>
          <a:p>
            <a:pPr marL="0" indent="0" algn="ctr">
              <a:spcBef>
                <a:spcPts val="0"/>
              </a:spcBef>
              <a:buNone/>
              <a:defRPr/>
            </a:pPr>
            <a:r>
              <a:rPr lang="en-US" b="1" dirty="0" smtClean="0"/>
              <a:t>can be easily compromised.</a:t>
            </a:r>
          </a:p>
          <a:p>
            <a:pPr algn="ctr"/>
            <a:endParaRPr lang="en-US" b="1"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ARDHA CHANDRASANA (Half Moon)</a:t>
            </a:r>
            <a:endParaRPr lang="en-US" dirty="0"/>
          </a:p>
        </p:txBody>
      </p:sp>
      <p:pic>
        <p:nvPicPr>
          <p:cNvPr id="8" name="Content Placeholder 7" descr="8.10_Ardha Chandrasana.pdf"/>
          <p:cNvPicPr>
            <a:picLocks noGrp="1" noChangeAspect="1"/>
          </p:cNvPicPr>
          <p:nvPr>
            <p:ph idx="1"/>
          </p:nvPr>
        </p:nvPicPr>
        <mc:AlternateContent>
          <mc:Choice xmlns:ma="http://schemas.microsoft.com/office/mac/drawingml/2008/main" Requires="ma">
            <p:blipFill>
              <a:blip r:embed="rId3"/>
              <a:srcRect l="-78657" r="-78657"/>
              <a:stretch>
                <a:fillRect/>
              </a:stretch>
            </p:blipFill>
          </mc:Choice>
          <mc:Fallback>
            <p:blipFill>
              <a:blip r:embed="rId4"/>
              <a:srcRect l="-78657" r="-78657"/>
              <a:stretch>
                <a:fillRect/>
              </a:stretch>
            </p:blipFill>
          </mc:Fallback>
        </mc:AlternateContent>
        <p:spPr>
          <a:xfrm>
            <a:off x="-2563822" y="510418"/>
            <a:ext cx="9317592" cy="6179280"/>
          </a:xfrm>
        </p:spPr>
      </p:pic>
      <p:sp>
        <p:nvSpPr>
          <p:cNvPr id="9" name="TextBox 8"/>
          <p:cNvSpPr txBox="1"/>
          <p:nvPr/>
        </p:nvSpPr>
        <p:spPr>
          <a:xfrm>
            <a:off x="4320514" y="1417638"/>
            <a:ext cx="4178079" cy="5078314"/>
          </a:xfrm>
          <a:prstGeom prst="rect">
            <a:avLst/>
          </a:prstGeom>
          <a:noFill/>
        </p:spPr>
        <p:txBody>
          <a:bodyPr wrap="square" rtlCol="0">
            <a:spAutoFit/>
          </a:bodyPr>
          <a:lstStyle/>
          <a:p>
            <a:pPr algn="ctr"/>
            <a:r>
              <a:rPr lang="en-US" b="1" dirty="0" smtClean="0"/>
              <a:t>In this pose both the top and bottom leg are outwardly rotating at the hip, </a:t>
            </a:r>
          </a:p>
          <a:p>
            <a:pPr algn="ctr"/>
            <a:r>
              <a:rPr lang="en-US" b="1" dirty="0" smtClean="0"/>
              <a:t>as well as flexing.</a:t>
            </a:r>
          </a:p>
          <a:p>
            <a:pPr algn="ctr"/>
            <a:endParaRPr lang="en-US" b="1" dirty="0" smtClean="0"/>
          </a:p>
          <a:p>
            <a:pPr algn="ctr"/>
            <a:r>
              <a:rPr lang="en-US" b="1" dirty="0" smtClean="0"/>
              <a:t>Other Asanas that STRENGTHEN </a:t>
            </a:r>
          </a:p>
          <a:p>
            <a:pPr algn="ctr"/>
            <a:r>
              <a:rPr lang="en-US" b="1" dirty="0" smtClean="0"/>
              <a:t>the deep rotators:</a:t>
            </a:r>
          </a:p>
          <a:p>
            <a:pPr algn="ctr"/>
            <a:r>
              <a:rPr lang="en-US" b="1" dirty="0" smtClean="0"/>
              <a:t> Goddess, </a:t>
            </a:r>
          </a:p>
          <a:p>
            <a:pPr algn="ctr"/>
            <a:r>
              <a:rPr lang="en-US" b="1" dirty="0" smtClean="0"/>
              <a:t>Warrior II and Triangle (front leg), </a:t>
            </a:r>
            <a:r>
              <a:rPr lang="en-US" b="1" i="1" dirty="0" err="1" smtClean="0"/>
              <a:t>Padmasana</a:t>
            </a:r>
            <a:r>
              <a:rPr lang="en-US" b="1" dirty="0" smtClean="0"/>
              <a:t> (Lotus),</a:t>
            </a:r>
          </a:p>
          <a:p>
            <a:pPr algn="ctr"/>
            <a:r>
              <a:rPr lang="en-US" b="1" dirty="0" smtClean="0"/>
              <a:t> </a:t>
            </a:r>
            <a:r>
              <a:rPr lang="en-US" b="1" i="1" dirty="0" err="1" smtClean="0"/>
              <a:t>Baddha</a:t>
            </a:r>
            <a:r>
              <a:rPr lang="en-US" b="1" i="1" dirty="0" smtClean="0"/>
              <a:t> </a:t>
            </a:r>
            <a:r>
              <a:rPr lang="en-US" b="1" i="1" dirty="0" err="1" smtClean="0"/>
              <a:t>Konasana</a:t>
            </a:r>
            <a:r>
              <a:rPr lang="en-US" b="1" dirty="0" smtClean="0"/>
              <a:t>, (Bound Angle), </a:t>
            </a:r>
          </a:p>
          <a:p>
            <a:pPr algn="ctr"/>
            <a:r>
              <a:rPr lang="en-US" b="1" i="1" dirty="0" err="1" smtClean="0"/>
              <a:t>Vrksasana</a:t>
            </a:r>
            <a:r>
              <a:rPr lang="en-US" b="1" dirty="0" smtClean="0"/>
              <a:t> (Tree, top leg), </a:t>
            </a:r>
          </a:p>
          <a:p>
            <a:pPr algn="ctr"/>
            <a:r>
              <a:rPr lang="en-US" b="1" dirty="0" err="1" smtClean="0"/>
              <a:t>Janu</a:t>
            </a:r>
            <a:r>
              <a:rPr lang="en-US" b="1" dirty="0" smtClean="0"/>
              <a:t> </a:t>
            </a:r>
            <a:r>
              <a:rPr lang="en-US" b="1" dirty="0" err="1" smtClean="0"/>
              <a:t>Sirsasana</a:t>
            </a:r>
            <a:r>
              <a:rPr lang="en-US" b="1" dirty="0" smtClean="0"/>
              <a:t> (bent leg).</a:t>
            </a:r>
          </a:p>
          <a:p>
            <a:pPr algn="ctr"/>
            <a:endParaRPr lang="en-US" b="1" dirty="0" smtClean="0"/>
          </a:p>
          <a:p>
            <a:pPr algn="ctr"/>
            <a:r>
              <a:rPr lang="en-US" b="1" dirty="0" smtClean="0"/>
              <a:t>STRETCHING:  </a:t>
            </a:r>
          </a:p>
          <a:p>
            <a:pPr algn="ctr"/>
            <a:r>
              <a:rPr lang="en-US" b="1" dirty="0" smtClean="0"/>
              <a:t>Pigeon (front leg), </a:t>
            </a:r>
          </a:p>
          <a:p>
            <a:pPr algn="ctr"/>
            <a:r>
              <a:rPr lang="en-US" b="1" i="1" dirty="0" err="1" smtClean="0"/>
              <a:t>Gomukhasana</a:t>
            </a:r>
            <a:r>
              <a:rPr lang="en-US" b="1" i="1" dirty="0" smtClean="0"/>
              <a:t> </a:t>
            </a:r>
            <a:r>
              <a:rPr lang="en-US" b="1" dirty="0" smtClean="0"/>
              <a:t>(Cow legs),</a:t>
            </a:r>
          </a:p>
          <a:p>
            <a:pPr algn="ctr"/>
            <a:r>
              <a:rPr lang="en-US" b="1" dirty="0" smtClean="0"/>
              <a:t> </a:t>
            </a:r>
            <a:r>
              <a:rPr lang="en-US" b="1" i="1" dirty="0" err="1" smtClean="0"/>
              <a:t>Supta</a:t>
            </a:r>
            <a:r>
              <a:rPr lang="en-US" b="1" i="1" dirty="0" smtClean="0"/>
              <a:t> </a:t>
            </a:r>
            <a:r>
              <a:rPr lang="en-US" b="1" i="1" dirty="0" err="1" smtClean="0"/>
              <a:t>Virasana</a:t>
            </a:r>
            <a:r>
              <a:rPr lang="en-US" b="1" i="1" dirty="0" smtClean="0"/>
              <a:t> </a:t>
            </a:r>
            <a:r>
              <a:rPr lang="en-US" b="1" dirty="0" smtClean="0"/>
              <a:t>(Reclined Hero Pose), Crossed Leg Stretch</a:t>
            </a:r>
            <a:endParaRPr lang="en-US"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EKA PADA RAJAKAPOTASANA (Pigeon)</a:t>
            </a:r>
            <a:endParaRPr lang="en-US" sz="4000" dirty="0"/>
          </a:p>
        </p:txBody>
      </p:sp>
      <p:pic>
        <p:nvPicPr>
          <p:cNvPr id="4" name="Content Placeholder 3" descr="8.11_Pigeon.pdf"/>
          <p:cNvPicPr>
            <a:picLocks noGrp="1" noChangeAspect="1"/>
          </p:cNvPicPr>
          <p:nvPr>
            <p:ph idx="1"/>
          </p:nvPr>
        </p:nvPicPr>
        <mc:AlternateContent>
          <mc:Choice xmlns:ma="http://schemas.microsoft.com/office/mac/drawingml/2008/main" Requires="ma">
            <p:blipFill>
              <a:blip r:embed="rId3"/>
              <a:srcRect l="-78657" r="-78657"/>
              <a:stretch>
                <a:fillRect/>
              </a:stretch>
            </p:blipFill>
          </mc:Choice>
          <mc:Fallback>
            <p:blipFill>
              <a:blip r:embed="rId4"/>
              <a:srcRect l="-78657" r="-78657"/>
              <a:stretch>
                <a:fillRect/>
              </a:stretch>
            </p:blipFill>
          </mc:Fallback>
        </mc:AlternateContent>
        <p:spPr>
          <a:xfrm>
            <a:off x="-3086082" y="-353138"/>
            <a:ext cx="10860633" cy="7869933"/>
          </a:xfrm>
        </p:spPr>
      </p:pic>
      <p:sp>
        <p:nvSpPr>
          <p:cNvPr id="5" name="TextBox 4"/>
          <p:cNvSpPr txBox="1"/>
          <p:nvPr/>
        </p:nvSpPr>
        <p:spPr>
          <a:xfrm>
            <a:off x="4640993" y="1828009"/>
            <a:ext cx="3762644" cy="3416320"/>
          </a:xfrm>
          <a:prstGeom prst="rect">
            <a:avLst/>
          </a:prstGeom>
          <a:noFill/>
        </p:spPr>
        <p:txBody>
          <a:bodyPr wrap="square" rtlCol="0">
            <a:spAutoFit/>
          </a:bodyPr>
          <a:lstStyle/>
          <a:p>
            <a:pPr algn="ctr"/>
            <a:r>
              <a:rPr lang="en-US" sz="2400" b="1" dirty="0" smtClean="0"/>
              <a:t>One can see the slight outward rotation of the front leg here, </a:t>
            </a:r>
          </a:p>
          <a:p>
            <a:pPr algn="ctr"/>
            <a:r>
              <a:rPr lang="en-US" sz="2400" b="1" dirty="0" smtClean="0"/>
              <a:t>but the pressure of body weight and positioning of the leg will also stretch the deep outward rotators </a:t>
            </a:r>
          </a:p>
          <a:p>
            <a:pPr algn="ctr"/>
            <a:r>
              <a:rPr lang="en-US" sz="2400" b="1" dirty="0" smtClean="0"/>
              <a:t>as the thigh works towards the midline in adduction.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HIP FLEXORS (anterior)</a:t>
            </a:r>
            <a:br>
              <a:rPr lang="en-US" dirty="0" smtClean="0"/>
            </a:br>
            <a:r>
              <a:rPr lang="en-US" sz="2222" dirty="0" smtClean="0"/>
              <a:t>Hip flexion is the action of bringing the thigh forward.</a:t>
            </a:r>
            <a:endParaRPr lang="en-US" sz="2222" dirty="0"/>
          </a:p>
        </p:txBody>
      </p:sp>
      <p:sp>
        <p:nvSpPr>
          <p:cNvPr id="3" name="Content Placeholder 2"/>
          <p:cNvSpPr>
            <a:spLocks noGrp="1"/>
          </p:cNvSpPr>
          <p:nvPr>
            <p:ph idx="1"/>
          </p:nvPr>
        </p:nvSpPr>
        <p:spPr/>
        <p:txBody>
          <a:bodyPr>
            <a:normAutofit fontScale="92500" lnSpcReduction="10000"/>
          </a:bodyPr>
          <a:lstStyle/>
          <a:p>
            <a:r>
              <a:rPr lang="en-US" dirty="0" smtClean="0"/>
              <a:t>3 main flexors on front of thigh </a:t>
            </a:r>
            <a:r>
              <a:rPr lang="en-US" sz="2162" dirty="0" smtClean="0"/>
              <a:t>(shown in next 3 slides):</a:t>
            </a:r>
          </a:p>
          <a:p>
            <a:r>
              <a:rPr lang="en-US" cap="all" dirty="0" smtClean="0">
                <a:solidFill>
                  <a:srgbClr val="FF0000"/>
                </a:solidFill>
              </a:rPr>
              <a:t>Rectus </a:t>
            </a:r>
            <a:r>
              <a:rPr lang="en-US" cap="all" dirty="0" err="1" smtClean="0">
                <a:solidFill>
                  <a:srgbClr val="FF0000"/>
                </a:solidFill>
              </a:rPr>
              <a:t>Femoris</a:t>
            </a:r>
            <a:endParaRPr lang="en-US" cap="all" dirty="0" smtClean="0">
              <a:solidFill>
                <a:srgbClr val="FF0000"/>
              </a:solidFill>
            </a:endParaRPr>
          </a:p>
          <a:p>
            <a:r>
              <a:rPr lang="en-US" cap="all" dirty="0" smtClean="0">
                <a:solidFill>
                  <a:srgbClr val="FF0000"/>
                </a:solidFill>
              </a:rPr>
              <a:t>Sartorius</a:t>
            </a:r>
          </a:p>
          <a:p>
            <a:r>
              <a:rPr lang="en-US" cap="all" dirty="0" err="1" smtClean="0">
                <a:solidFill>
                  <a:srgbClr val="FF0000"/>
                </a:solidFill>
              </a:rPr>
              <a:t>Iliopsoas</a:t>
            </a:r>
            <a:r>
              <a:rPr lang="en-US" cap="all" dirty="0" smtClean="0">
                <a:solidFill>
                  <a:srgbClr val="FF0000"/>
                </a:solidFill>
              </a:rPr>
              <a:t> muscle group</a:t>
            </a:r>
          </a:p>
          <a:p>
            <a:endParaRPr lang="en-US" dirty="0" smtClean="0"/>
          </a:p>
          <a:p>
            <a:r>
              <a:rPr lang="en-US" dirty="0" smtClean="0"/>
              <a:t>2 assisting flexors: (slightly anterior)</a:t>
            </a:r>
          </a:p>
          <a:p>
            <a:r>
              <a:rPr lang="en-US" cap="all" dirty="0" smtClean="0">
                <a:solidFill>
                  <a:srgbClr val="FF0000"/>
                </a:solidFill>
              </a:rPr>
              <a:t>Tensor Fascia </a:t>
            </a:r>
            <a:r>
              <a:rPr lang="en-US" cap="all" dirty="0" err="1" smtClean="0">
                <a:solidFill>
                  <a:srgbClr val="FF0000"/>
                </a:solidFill>
              </a:rPr>
              <a:t>Lata</a:t>
            </a:r>
            <a:endParaRPr lang="en-US" cap="all" dirty="0" smtClean="0">
              <a:solidFill>
                <a:srgbClr val="FF0000"/>
              </a:solidFill>
            </a:endParaRPr>
          </a:p>
          <a:p>
            <a:r>
              <a:rPr lang="en-US" cap="all" dirty="0" err="1" smtClean="0">
                <a:solidFill>
                  <a:srgbClr val="FF0000"/>
                </a:solidFill>
              </a:rPr>
              <a:t>Pectineus</a:t>
            </a:r>
            <a:endParaRPr lang="en-US" cap="all" dirty="0" smtClean="0">
              <a:solidFill>
                <a:srgbClr val="FF0000"/>
              </a:solidFill>
            </a:endParaRPr>
          </a:p>
          <a:p>
            <a:pPr>
              <a:buNone/>
            </a:pPr>
            <a:r>
              <a:rPr lang="en-US" sz="2162" b="1" dirty="0" smtClean="0"/>
              <a:t>    (ASANAS are listed on the next slides under the 3 main muscle diagrams)</a:t>
            </a:r>
          </a:p>
          <a:p>
            <a:endParaRPr lang="en-US" cap="all"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CONDITIONS/injuries</a:t>
            </a:r>
            <a:endParaRPr lang="en-US" cap="all" dirty="0"/>
          </a:p>
        </p:txBody>
      </p:sp>
      <p:sp>
        <p:nvSpPr>
          <p:cNvPr id="3" name="Content Placeholder 2"/>
          <p:cNvSpPr>
            <a:spLocks noGrp="1"/>
          </p:cNvSpPr>
          <p:nvPr>
            <p:ph idx="1"/>
          </p:nvPr>
        </p:nvSpPr>
        <p:spPr/>
        <p:txBody>
          <a:bodyPr>
            <a:normAutofit fontScale="85000" lnSpcReduction="20000"/>
          </a:bodyPr>
          <a:lstStyle/>
          <a:p>
            <a:pPr algn="ctr">
              <a:buFont typeface="Wingdings" charset="2"/>
              <a:buChar char="§"/>
            </a:pPr>
            <a:r>
              <a:rPr lang="en-US" dirty="0" smtClean="0"/>
              <a:t>Tightness</a:t>
            </a:r>
          </a:p>
          <a:p>
            <a:pPr algn="ctr">
              <a:buFont typeface="Wingdings" charset="2"/>
              <a:buChar char="§"/>
            </a:pPr>
            <a:r>
              <a:rPr lang="en-US" dirty="0" smtClean="0"/>
              <a:t>Overuse</a:t>
            </a:r>
          </a:p>
          <a:p>
            <a:pPr algn="ctr">
              <a:buFont typeface="Wingdings" charset="2"/>
              <a:buChar char="§"/>
            </a:pPr>
            <a:r>
              <a:rPr lang="en-US" dirty="0" smtClean="0"/>
              <a:t>Underuse</a:t>
            </a:r>
          </a:p>
          <a:p>
            <a:pPr algn="ctr">
              <a:buFont typeface="Wingdings" charset="2"/>
              <a:buChar char="§"/>
            </a:pPr>
            <a:r>
              <a:rPr lang="en-US" dirty="0" smtClean="0"/>
              <a:t>Muscle Strains</a:t>
            </a:r>
          </a:p>
          <a:p>
            <a:pPr algn="ctr">
              <a:buFont typeface="Wingdings" charset="2"/>
              <a:buChar char="§"/>
            </a:pPr>
            <a:r>
              <a:rPr lang="en-US" dirty="0" smtClean="0"/>
              <a:t>Ligament Sprains</a:t>
            </a:r>
          </a:p>
          <a:p>
            <a:pPr algn="ctr">
              <a:buFont typeface="Wingdings" charset="2"/>
              <a:buChar char="§"/>
            </a:pPr>
            <a:r>
              <a:rPr lang="en-US" dirty="0" smtClean="0"/>
              <a:t>Arthritis</a:t>
            </a:r>
            <a:endParaRPr lang="en-US" dirty="0" smtClean="0"/>
          </a:p>
          <a:p>
            <a:pPr algn="ctr">
              <a:buFont typeface="Wingdings" charset="2"/>
              <a:buChar char="§"/>
            </a:pPr>
            <a:r>
              <a:rPr lang="en-US" dirty="0" smtClean="0"/>
              <a:t>Bursitis</a:t>
            </a:r>
          </a:p>
          <a:p>
            <a:pPr algn="ctr">
              <a:buFont typeface="Wingdings" charset="2"/>
              <a:buChar char="§"/>
            </a:pPr>
            <a:r>
              <a:rPr lang="en-US" dirty="0" smtClean="0"/>
              <a:t>Labrum </a:t>
            </a:r>
            <a:r>
              <a:rPr lang="en-US" dirty="0" smtClean="0"/>
              <a:t>Tear</a:t>
            </a:r>
          </a:p>
          <a:p>
            <a:pPr algn="ctr">
              <a:buFont typeface="Wingdings" charset="2"/>
              <a:buChar char="§"/>
            </a:pPr>
            <a:r>
              <a:rPr lang="en-US" dirty="0" smtClean="0"/>
              <a:t>Dislocation</a:t>
            </a:r>
          </a:p>
          <a:p>
            <a:pPr algn="ctr">
              <a:buFont typeface="Wingdings" charset="2"/>
              <a:buChar char="§"/>
            </a:pPr>
            <a:r>
              <a:rPr lang="en-US" dirty="0" smtClean="0"/>
              <a:t>Hip Replacement</a:t>
            </a:r>
          </a:p>
          <a:p>
            <a:pPr algn="ctr">
              <a:buFont typeface="Wingdings" charset="2"/>
              <a:buChar char="§"/>
            </a:pPr>
            <a:endParaRPr lang="en-US" dirty="0" smtClean="0"/>
          </a:p>
          <a:p>
            <a:pPr algn="ctr">
              <a:buFont typeface="Wingdings" charset="2"/>
              <a:buChar char="§"/>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age 2.jpg"/>
          <p:cNvPicPr>
            <a:picLocks noChangeAspect="1"/>
          </p:cNvPicPr>
          <p:nvPr/>
        </p:nvPicPr>
        <p:blipFill>
          <a:blip r:embed="rId3"/>
          <a:stretch>
            <a:fillRect/>
          </a:stretch>
        </p:blipFill>
        <p:spPr>
          <a:xfrm>
            <a:off x="309064" y="648079"/>
            <a:ext cx="3010274" cy="6209921"/>
          </a:xfrm>
          <a:prstGeom prst="rect">
            <a:avLst/>
          </a:prstGeom>
        </p:spPr>
      </p:pic>
      <p:sp>
        <p:nvSpPr>
          <p:cNvPr id="3" name="TextBox 2"/>
          <p:cNvSpPr txBox="1"/>
          <p:nvPr/>
        </p:nvSpPr>
        <p:spPr>
          <a:xfrm>
            <a:off x="0" y="186414"/>
            <a:ext cx="9144000" cy="461665"/>
          </a:xfrm>
          <a:prstGeom prst="rect">
            <a:avLst/>
          </a:prstGeom>
          <a:noFill/>
        </p:spPr>
        <p:txBody>
          <a:bodyPr wrap="square" rtlCol="0">
            <a:spAutoFit/>
          </a:bodyPr>
          <a:lstStyle/>
          <a:p>
            <a:pPr algn="ctr"/>
            <a:r>
              <a:rPr lang="en-US" sz="2400" b="1" u="sng" dirty="0" smtClean="0"/>
              <a:t>RECTUS FEMORIS </a:t>
            </a:r>
            <a:r>
              <a:rPr lang="en-US" sz="2400" b="1" dirty="0" smtClean="0"/>
              <a:t>– A SUPERFICIAL </a:t>
            </a:r>
            <a:r>
              <a:rPr lang="en-US" sz="2000" dirty="0" smtClean="0"/>
              <a:t>(NEAR THE SURFACE) </a:t>
            </a:r>
            <a:r>
              <a:rPr lang="en-US" sz="2400" b="1" dirty="0" smtClean="0"/>
              <a:t>HIP FLEXOR</a:t>
            </a:r>
            <a:endParaRPr lang="en-US" sz="2400" b="1" dirty="0"/>
          </a:p>
        </p:txBody>
      </p:sp>
      <p:sp>
        <p:nvSpPr>
          <p:cNvPr id="5" name="TextBox 4"/>
          <p:cNvSpPr txBox="1"/>
          <p:nvPr/>
        </p:nvSpPr>
        <p:spPr>
          <a:xfrm flipH="1">
            <a:off x="3671331" y="1085334"/>
            <a:ext cx="5218668" cy="4862871"/>
          </a:xfrm>
          <a:prstGeom prst="rect">
            <a:avLst/>
          </a:prstGeom>
          <a:noFill/>
        </p:spPr>
        <p:txBody>
          <a:bodyPr wrap="square" rtlCol="0">
            <a:spAutoFit/>
          </a:bodyPr>
          <a:lstStyle/>
          <a:p>
            <a:pPr algn="ctr"/>
            <a:r>
              <a:rPr lang="en-US" b="1" dirty="0" smtClean="0"/>
              <a:t>ALSO 1 OF 4 QUADRICEPS MUSCLES MAKES IT A BIARTICULAR MUSCLE </a:t>
            </a:r>
            <a:r>
              <a:rPr lang="en-US" sz="1400" b="1" dirty="0" smtClean="0"/>
              <a:t>(WORKING 2 JOINTS, THE HIP &amp; KNEE)</a:t>
            </a:r>
          </a:p>
          <a:p>
            <a:pPr algn="ctr">
              <a:defRPr/>
            </a:pPr>
            <a:endParaRPr lang="en-US" sz="2000" b="1" dirty="0" smtClean="0"/>
          </a:p>
          <a:p>
            <a:pPr algn="ctr">
              <a:defRPr/>
            </a:pPr>
            <a:r>
              <a:rPr lang="en-US" sz="2000" b="1" dirty="0" smtClean="0"/>
              <a:t>ASANAS:  </a:t>
            </a:r>
          </a:p>
          <a:p>
            <a:pPr algn="ctr">
              <a:defRPr/>
            </a:pPr>
            <a:r>
              <a:rPr lang="en-US" b="1" dirty="0" smtClean="0"/>
              <a:t>Strengthening</a:t>
            </a:r>
            <a:r>
              <a:rPr lang="en-US" dirty="0" smtClean="0"/>
              <a:t>:  </a:t>
            </a:r>
          </a:p>
          <a:p>
            <a:pPr algn="ctr">
              <a:defRPr/>
            </a:pPr>
            <a:r>
              <a:rPr lang="en-US" dirty="0" smtClean="0"/>
              <a:t>The front leg in </a:t>
            </a:r>
            <a:r>
              <a:rPr lang="en-US" i="1" dirty="0" err="1" smtClean="0"/>
              <a:t>Anjaneyasana</a:t>
            </a:r>
            <a:r>
              <a:rPr lang="en-US" i="1" dirty="0" smtClean="0"/>
              <a:t> </a:t>
            </a:r>
            <a:r>
              <a:rPr lang="en-US" dirty="0" smtClean="0"/>
              <a:t>(Crescent)</a:t>
            </a:r>
            <a:r>
              <a:rPr lang="en-US" i="1" dirty="0" smtClean="0"/>
              <a:t>,</a:t>
            </a:r>
          </a:p>
          <a:p>
            <a:pPr algn="ctr">
              <a:defRPr/>
            </a:pPr>
            <a:r>
              <a:rPr lang="en-US" dirty="0" smtClean="0"/>
              <a:t> Lunges</a:t>
            </a:r>
            <a:r>
              <a:rPr lang="en-US" i="1" dirty="0" smtClean="0"/>
              <a:t>, </a:t>
            </a:r>
            <a:r>
              <a:rPr lang="en-US" i="1" dirty="0" err="1" smtClean="0"/>
              <a:t>Virabhadrasanas</a:t>
            </a:r>
            <a:r>
              <a:rPr lang="en-US" i="1" dirty="0" smtClean="0"/>
              <a:t> </a:t>
            </a:r>
            <a:r>
              <a:rPr lang="en-US" dirty="0" smtClean="0"/>
              <a:t>(Warriors) I, II, III. </a:t>
            </a:r>
          </a:p>
          <a:p>
            <a:pPr algn="ctr">
              <a:defRPr/>
            </a:pPr>
            <a:r>
              <a:rPr lang="en-US" dirty="0" smtClean="0"/>
              <a:t> Both legs in </a:t>
            </a:r>
            <a:r>
              <a:rPr lang="en-US" i="1" dirty="0" err="1" smtClean="0"/>
              <a:t>Navasana</a:t>
            </a:r>
            <a:r>
              <a:rPr lang="en-US" i="1" dirty="0" smtClean="0"/>
              <a:t> </a:t>
            </a:r>
            <a:r>
              <a:rPr lang="en-US" dirty="0" smtClean="0"/>
              <a:t>(Boat); </a:t>
            </a:r>
          </a:p>
          <a:p>
            <a:pPr algn="ctr">
              <a:defRPr/>
            </a:pPr>
            <a:r>
              <a:rPr lang="en-US" dirty="0" smtClean="0"/>
              <a:t>and most 1-leg standing postures (see slide # 5). </a:t>
            </a:r>
          </a:p>
          <a:p>
            <a:pPr algn="ctr">
              <a:defRPr/>
            </a:pPr>
            <a:endParaRPr lang="en-US" b="1" dirty="0" smtClean="0"/>
          </a:p>
          <a:p>
            <a:pPr algn="ctr">
              <a:defRPr/>
            </a:pPr>
            <a:r>
              <a:rPr lang="en-US" b="1" dirty="0" smtClean="0"/>
              <a:t>Stretching</a:t>
            </a:r>
            <a:r>
              <a:rPr lang="en-US" dirty="0" smtClean="0"/>
              <a:t>: </a:t>
            </a:r>
          </a:p>
          <a:p>
            <a:pPr algn="ctr">
              <a:defRPr/>
            </a:pPr>
            <a:r>
              <a:rPr lang="en-US" i="1" dirty="0" err="1" smtClean="0"/>
              <a:t>Setu</a:t>
            </a:r>
            <a:r>
              <a:rPr lang="en-US" i="1" dirty="0" smtClean="0"/>
              <a:t> </a:t>
            </a:r>
            <a:r>
              <a:rPr lang="en-US" i="1" dirty="0" err="1" smtClean="0"/>
              <a:t>Bhandasana</a:t>
            </a:r>
            <a:r>
              <a:rPr lang="en-US" i="1" dirty="0" smtClean="0"/>
              <a:t> </a:t>
            </a:r>
            <a:r>
              <a:rPr lang="en-US" dirty="0" smtClean="0"/>
              <a:t>(Bridge), </a:t>
            </a:r>
            <a:r>
              <a:rPr lang="en-US" i="1" dirty="0" err="1" smtClean="0"/>
              <a:t>Dhanurasana</a:t>
            </a:r>
            <a:r>
              <a:rPr lang="en-US" i="1" dirty="0" smtClean="0"/>
              <a:t> </a:t>
            </a:r>
            <a:r>
              <a:rPr lang="en-US" dirty="0" smtClean="0"/>
              <a:t>(Bow). </a:t>
            </a:r>
          </a:p>
          <a:p>
            <a:pPr algn="ctr">
              <a:defRPr/>
            </a:pPr>
            <a:r>
              <a:rPr lang="en-US" dirty="0" smtClean="0"/>
              <a:t>Back leg in </a:t>
            </a:r>
            <a:r>
              <a:rPr lang="en-US" i="1" dirty="0" err="1" smtClean="0"/>
              <a:t>Anjaneyasana</a:t>
            </a:r>
            <a:r>
              <a:rPr lang="en-US" dirty="0" smtClean="0"/>
              <a:t>, </a:t>
            </a:r>
            <a:r>
              <a:rPr lang="en-US" i="1" dirty="0" err="1" smtClean="0"/>
              <a:t>Virabhadrasanas</a:t>
            </a:r>
            <a:r>
              <a:rPr lang="en-US" i="1" dirty="0" smtClean="0"/>
              <a:t> I, II, III</a:t>
            </a:r>
            <a:r>
              <a:rPr lang="en-US" dirty="0" smtClean="0"/>
              <a:t>, </a:t>
            </a:r>
            <a:r>
              <a:rPr lang="en-US" i="1" dirty="0" err="1" smtClean="0"/>
              <a:t>Natarajasana</a:t>
            </a:r>
            <a:r>
              <a:rPr lang="en-US" dirty="0" smtClean="0"/>
              <a:t> (Dancer), &amp;  Lunge.</a:t>
            </a:r>
          </a:p>
          <a:p>
            <a:pPr algn="ctr">
              <a:defRPr/>
            </a:pPr>
            <a:r>
              <a:rPr lang="en-US" dirty="0" smtClean="0"/>
              <a:t> Both legs in </a:t>
            </a:r>
            <a:r>
              <a:rPr lang="en-US" dirty="0" err="1" smtClean="0"/>
              <a:t>backbending</a:t>
            </a:r>
            <a:r>
              <a:rPr lang="en-US" dirty="0" smtClean="0"/>
              <a:t>. </a:t>
            </a:r>
            <a:endParaRPr lang="en-US" sz="3200" dirty="0" smtClean="0"/>
          </a:p>
          <a:p>
            <a:pPr algn="ctr"/>
            <a:endParaRPr lang="en-US" b="1" dirty="0" smtClean="0"/>
          </a:p>
          <a:p>
            <a:pPr algn="ct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Image 1.jpg"/>
          <p:cNvPicPr>
            <a:picLocks noGrp="1" noChangeAspect="1"/>
          </p:cNvPicPr>
          <p:nvPr>
            <p:ph idx="1"/>
          </p:nvPr>
        </p:nvPicPr>
        <p:blipFill>
          <a:blip r:embed="rId3"/>
          <a:srcRect l="-96537" r="-96537"/>
          <a:stretch>
            <a:fillRect/>
          </a:stretch>
        </p:blipFill>
        <p:spPr>
          <a:xfrm>
            <a:off x="-1252014" y="1127667"/>
            <a:ext cx="6985004" cy="5010583"/>
          </a:xfrm>
        </p:spPr>
      </p:pic>
      <p:sp>
        <p:nvSpPr>
          <p:cNvPr id="3" name="TextBox 2"/>
          <p:cNvSpPr txBox="1"/>
          <p:nvPr/>
        </p:nvSpPr>
        <p:spPr>
          <a:xfrm>
            <a:off x="729051" y="399781"/>
            <a:ext cx="7784379" cy="400110"/>
          </a:xfrm>
          <a:prstGeom prst="rect">
            <a:avLst/>
          </a:prstGeom>
          <a:noFill/>
        </p:spPr>
        <p:txBody>
          <a:bodyPr wrap="square" rtlCol="0">
            <a:spAutoFit/>
          </a:bodyPr>
          <a:lstStyle/>
          <a:p>
            <a:pPr algn="ctr"/>
            <a:r>
              <a:rPr lang="en-US" sz="2000" b="1" dirty="0" smtClean="0">
                <a:solidFill>
                  <a:srgbClr val="000000"/>
                </a:solidFill>
              </a:rPr>
              <a:t>THE SARTORIUS:  HIP FLEXOR AND THE LONGEST MUSCLE IN THE BODY</a:t>
            </a:r>
            <a:endParaRPr lang="en-US" sz="2000" b="1" dirty="0">
              <a:solidFill>
                <a:srgbClr val="000000"/>
              </a:solidFill>
            </a:endParaRPr>
          </a:p>
        </p:txBody>
      </p:sp>
      <p:sp>
        <p:nvSpPr>
          <p:cNvPr id="5" name="TextBox 4"/>
          <p:cNvSpPr txBox="1"/>
          <p:nvPr/>
        </p:nvSpPr>
        <p:spPr>
          <a:xfrm>
            <a:off x="3691428" y="1329460"/>
            <a:ext cx="4822002" cy="4493538"/>
          </a:xfrm>
          <a:prstGeom prst="rect">
            <a:avLst/>
          </a:prstGeom>
          <a:noFill/>
        </p:spPr>
        <p:txBody>
          <a:bodyPr wrap="square" rtlCol="0">
            <a:spAutoFit/>
          </a:bodyPr>
          <a:lstStyle/>
          <a:p>
            <a:pPr algn="ctr"/>
            <a:r>
              <a:rPr lang="en-US" sz="2000" b="1" dirty="0" smtClean="0"/>
              <a:t>IT NOT ONLY CAN PERFORM HIP FLEXION, BUT ALSO HIP OUTWARD ROTATION.</a:t>
            </a:r>
          </a:p>
          <a:p>
            <a:pPr algn="ctr"/>
            <a:endParaRPr lang="en-US" sz="2000" b="1" dirty="0" smtClean="0"/>
          </a:p>
          <a:p>
            <a:pPr algn="ctr"/>
            <a:r>
              <a:rPr lang="en-US" sz="2000" b="1" dirty="0" smtClean="0"/>
              <a:t>IT IS A BIARTICULATE MUSCLE AS IT ATTACHES PAST THE KNEE JOINT AND CAN ASSIST KNEE FLEXION</a:t>
            </a:r>
          </a:p>
          <a:p>
            <a:pPr algn="ctr"/>
            <a:endParaRPr lang="en-US" sz="2000" b="1" dirty="0" smtClean="0"/>
          </a:p>
          <a:p>
            <a:pPr algn="ctr">
              <a:defRPr/>
            </a:pPr>
            <a:r>
              <a:rPr lang="en-US" sz="2000" b="1" dirty="0" smtClean="0"/>
              <a:t>ASANAS:  </a:t>
            </a:r>
          </a:p>
          <a:p>
            <a:pPr algn="ctr">
              <a:defRPr/>
            </a:pPr>
            <a:r>
              <a:rPr lang="en-US" b="1" dirty="0" smtClean="0"/>
              <a:t>Strengthening:</a:t>
            </a:r>
            <a:r>
              <a:rPr lang="en-US" dirty="0" smtClean="0"/>
              <a:t> </a:t>
            </a:r>
          </a:p>
          <a:p>
            <a:pPr algn="ctr">
              <a:defRPr/>
            </a:pPr>
            <a:r>
              <a:rPr lang="en-US" dirty="0" smtClean="0"/>
              <a:t>See “Rectus </a:t>
            </a:r>
            <a:r>
              <a:rPr lang="en-US" dirty="0" err="1" smtClean="0"/>
              <a:t>Femoris</a:t>
            </a:r>
            <a:r>
              <a:rPr lang="en-US" dirty="0" smtClean="0"/>
              <a:t>” and slide #5. </a:t>
            </a:r>
          </a:p>
          <a:p>
            <a:pPr algn="ctr">
              <a:defRPr/>
            </a:pPr>
            <a:r>
              <a:rPr lang="en-US" dirty="0" smtClean="0"/>
              <a:t>Also </a:t>
            </a:r>
            <a:r>
              <a:rPr lang="en-US" i="1" dirty="0" err="1" smtClean="0"/>
              <a:t>Sukhasana</a:t>
            </a:r>
            <a:r>
              <a:rPr lang="en-US" i="1" dirty="0" smtClean="0"/>
              <a:t> (Easy Pose)</a:t>
            </a:r>
            <a:r>
              <a:rPr lang="en-US" dirty="0" smtClean="0"/>
              <a:t>, </a:t>
            </a:r>
            <a:r>
              <a:rPr lang="en-US" i="1" dirty="0" err="1" smtClean="0"/>
              <a:t>Padmasana</a:t>
            </a:r>
            <a:r>
              <a:rPr lang="en-US" i="1" dirty="0" smtClean="0"/>
              <a:t> (Lotus), </a:t>
            </a:r>
            <a:r>
              <a:rPr lang="en-US" dirty="0" smtClean="0"/>
              <a:t>both</a:t>
            </a:r>
            <a:r>
              <a:rPr lang="en-US" i="1" dirty="0" smtClean="0"/>
              <a:t> </a:t>
            </a:r>
            <a:r>
              <a:rPr lang="en-US" dirty="0" smtClean="0"/>
              <a:t>sitting positions</a:t>
            </a:r>
            <a:br>
              <a:rPr lang="en-US" dirty="0" smtClean="0"/>
            </a:br>
            <a:r>
              <a:rPr lang="en-US" b="1" dirty="0" smtClean="0"/>
              <a:t>Stretching</a:t>
            </a:r>
            <a:r>
              <a:rPr lang="en-US" dirty="0" smtClean="0"/>
              <a:t>: </a:t>
            </a:r>
          </a:p>
          <a:p>
            <a:pPr algn="ctr">
              <a:defRPr/>
            </a:pPr>
            <a:r>
              <a:rPr lang="en-US" dirty="0" smtClean="0"/>
              <a:t>Any stretch listed under Rectus </a:t>
            </a:r>
            <a:r>
              <a:rPr lang="en-US" dirty="0" err="1" smtClean="0"/>
              <a:t>Femoris</a:t>
            </a:r>
            <a:r>
              <a:rPr lang="en-US" dirty="0" smtClean="0"/>
              <a:t>;  </a:t>
            </a:r>
          </a:p>
          <a:p>
            <a:pPr algn="ctr">
              <a:defRPr/>
            </a:pPr>
            <a:r>
              <a:rPr lang="en-US" dirty="0" smtClean="0"/>
              <a:t>also </a:t>
            </a:r>
            <a:r>
              <a:rPr lang="en-US" i="1" dirty="0" err="1" smtClean="0"/>
              <a:t>Supta</a:t>
            </a:r>
            <a:r>
              <a:rPr lang="en-US" i="1" dirty="0" smtClean="0"/>
              <a:t> </a:t>
            </a:r>
            <a:r>
              <a:rPr lang="en-US" i="1" dirty="0" err="1" smtClean="0"/>
              <a:t>Virasana</a:t>
            </a:r>
            <a:r>
              <a:rPr lang="en-US" i="1" dirty="0" smtClean="0"/>
              <a:t> </a:t>
            </a:r>
            <a:r>
              <a:rPr lang="en-US" dirty="0" smtClean="0"/>
              <a:t>(Reclined Hero Pose). </a:t>
            </a:r>
            <a:endParaRPr lang="en-US" sz="32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339849"/>
          </a:xfrm>
        </p:spPr>
        <p:txBody>
          <a:bodyPr>
            <a:normAutofit fontScale="90000"/>
          </a:bodyPr>
          <a:lstStyle/>
          <a:p>
            <a:r>
              <a:rPr lang="en-US" sz="4000" dirty="0" smtClean="0"/>
              <a:t/>
            </a:r>
            <a:br>
              <a:rPr lang="en-US" sz="4000" dirty="0" smtClean="0"/>
            </a:br>
            <a:r>
              <a:rPr lang="en-US" sz="2222" dirty="0" smtClean="0"/>
              <a:t>The Psoas Major, Minor, &amp; </a:t>
            </a:r>
            <a:r>
              <a:rPr lang="en-US" sz="2222" dirty="0" err="1" smtClean="0"/>
              <a:t>Iliacus</a:t>
            </a:r>
            <a:r>
              <a:rPr lang="en-US" sz="2222" dirty="0" smtClean="0"/>
              <a:t> =  </a:t>
            </a:r>
            <a:r>
              <a:rPr lang="en-US" sz="2222" b="1" dirty="0" smtClean="0">
                <a:solidFill>
                  <a:srgbClr val="E46C0A"/>
                </a:solidFill>
              </a:rPr>
              <a:t>THE ILIOPSOAS MUSCLE GROUP</a:t>
            </a:r>
            <a:r>
              <a:rPr lang="en-US" sz="4000" b="1" dirty="0" smtClean="0">
                <a:solidFill>
                  <a:srgbClr val="E46C0A"/>
                </a:solidFill>
              </a:rPr>
              <a:t/>
            </a:r>
            <a:br>
              <a:rPr lang="en-US" sz="4000" b="1" dirty="0" smtClean="0">
                <a:solidFill>
                  <a:srgbClr val="E46C0A"/>
                </a:solidFill>
              </a:rPr>
            </a:br>
            <a:r>
              <a:rPr lang="en-US" sz="2000" b="1" dirty="0" err="1" smtClean="0"/>
              <a:t>Iliacus</a:t>
            </a:r>
            <a:r>
              <a:rPr lang="en-US" sz="2000" b="1" dirty="0" smtClean="0"/>
              <a:t> (on your right) is the strongest, deepest hip </a:t>
            </a:r>
            <a:r>
              <a:rPr lang="en-US" sz="2000" b="1" dirty="0" smtClean="0"/>
              <a:t>flexor</a:t>
            </a:r>
            <a:r>
              <a:rPr lang="en-US" sz="2000" b="1" dirty="0" smtClean="0"/>
              <a:t/>
            </a:r>
            <a:br>
              <a:rPr lang="en-US" sz="2000" b="1" dirty="0" smtClean="0"/>
            </a:br>
            <a:r>
              <a:rPr lang="en-US" sz="2000" b="1" dirty="0" smtClean="0"/>
              <a:t>P</a:t>
            </a:r>
            <a:r>
              <a:rPr lang="en-US" sz="2000" b="1" dirty="0" smtClean="0"/>
              <a:t>soas </a:t>
            </a:r>
            <a:r>
              <a:rPr lang="en-US" sz="2000" b="1" dirty="0" smtClean="0"/>
              <a:t>M</a:t>
            </a:r>
            <a:r>
              <a:rPr lang="en-US" sz="2000" b="1" dirty="0" smtClean="0"/>
              <a:t>ajor </a:t>
            </a:r>
            <a:r>
              <a:rPr lang="en-US" sz="2000" b="1" dirty="0" smtClean="0"/>
              <a:t>( left) is </a:t>
            </a:r>
            <a:r>
              <a:rPr lang="en-US" sz="2000" b="1" dirty="0" smtClean="0"/>
              <a:t>the connector </a:t>
            </a:r>
            <a:r>
              <a:rPr lang="en-US" sz="2000" b="1" dirty="0" smtClean="0"/>
              <a:t>(lumbar spine to leg), referred to as the “PSOAS</a:t>
            </a:r>
            <a:r>
              <a:rPr lang="en-US" sz="2000" b="1" dirty="0" smtClean="0"/>
              <a:t>”</a:t>
            </a:r>
            <a:br>
              <a:rPr lang="en-US" sz="2000" b="1" dirty="0" smtClean="0"/>
            </a:br>
            <a:r>
              <a:rPr lang="en-US" sz="2000" b="1" dirty="0" smtClean="0"/>
              <a:t>ASANAS: </a:t>
            </a:r>
            <a:r>
              <a:rPr lang="en-US" sz="2000" b="1" dirty="0" smtClean="0"/>
              <a:t> </a:t>
            </a:r>
            <a:r>
              <a:rPr lang="en-US" sz="2000" dirty="0" smtClean="0"/>
              <a:t> listed </a:t>
            </a:r>
            <a:r>
              <a:rPr lang="en-US" sz="2000" dirty="0" smtClean="0"/>
              <a:t>under Rectus </a:t>
            </a:r>
            <a:r>
              <a:rPr lang="en-US" sz="2000" dirty="0" err="1" smtClean="0"/>
              <a:t>Femoris</a:t>
            </a:r>
            <a:r>
              <a:rPr lang="en-US" sz="2000" dirty="0" smtClean="0"/>
              <a:t> and Sartorius,</a:t>
            </a:r>
            <a:r>
              <a:rPr lang="en-US" sz="2000" dirty="0" smtClean="0"/>
              <a:t> see slides #</a:t>
            </a:r>
            <a:r>
              <a:rPr lang="en-US" sz="2000" dirty="0" smtClean="0"/>
              <a:t>6</a:t>
            </a:r>
            <a:r>
              <a:rPr lang="en-US" sz="2000" dirty="0" smtClean="0"/>
              <a:t> &amp; </a:t>
            </a:r>
            <a:r>
              <a:rPr lang="en-US" sz="2000" dirty="0" smtClean="0"/>
              <a:t>7</a:t>
            </a:r>
            <a:r>
              <a:rPr lang="en-US" sz="2000" dirty="0" smtClean="0"/>
              <a:t> also. </a:t>
            </a:r>
            <a:r>
              <a:rPr lang="en-US" dirty="0" smtClean="0"/>
              <a:t/>
            </a:r>
            <a:br>
              <a:rPr lang="en-US" dirty="0" smtClean="0"/>
            </a:br>
            <a:endParaRPr lang="en-US" dirty="0"/>
          </a:p>
        </p:txBody>
      </p:sp>
      <p:pic>
        <p:nvPicPr>
          <p:cNvPr id="5" name="Content Placeholder 4" descr="Iliopsoas.jpg"/>
          <p:cNvPicPr>
            <a:picLocks noGrp="1" noChangeAspect="1"/>
          </p:cNvPicPr>
          <p:nvPr>
            <p:ph idx="1"/>
          </p:nvPr>
        </p:nvPicPr>
        <p:blipFill>
          <a:blip r:embed="rId3"/>
          <a:srcRect l="3989" t="6869" r="6859" b="13663"/>
          <a:stretch>
            <a:fillRect/>
          </a:stretch>
        </p:blipFill>
        <p:spPr>
          <a:xfrm>
            <a:off x="2005953" y="1339850"/>
            <a:ext cx="4724078" cy="5518149"/>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2400" dirty="0" smtClean="0"/>
              <a:t>Asana showing all 3 main Hip Flexors:</a:t>
            </a:r>
            <a:br>
              <a:rPr lang="en-US" sz="2400" dirty="0" smtClean="0"/>
            </a:br>
            <a:r>
              <a:rPr lang="en-US" sz="2400" dirty="0" err="1" smtClean="0"/>
              <a:t>Padangustasana</a:t>
            </a:r>
            <a:r>
              <a:rPr lang="en-US" sz="2400" dirty="0" smtClean="0"/>
              <a:t> Variation </a:t>
            </a:r>
            <a:r>
              <a:rPr lang="en-US" sz="2000" dirty="0" smtClean="0"/>
              <a:t>(Extended Hand to Big Toe Balance to side)</a:t>
            </a:r>
            <a:endParaRPr lang="en-US" sz="2000" dirty="0"/>
          </a:p>
        </p:txBody>
      </p:sp>
      <p:sp>
        <p:nvSpPr>
          <p:cNvPr id="3" name="Content Placeholder 2"/>
          <p:cNvSpPr>
            <a:spLocks noGrp="1"/>
          </p:cNvSpPr>
          <p:nvPr>
            <p:ph idx="1"/>
          </p:nvPr>
        </p:nvSpPr>
        <p:spPr>
          <a:xfrm>
            <a:off x="457200" y="1211692"/>
            <a:ext cx="8229600" cy="5312802"/>
          </a:xfrm>
        </p:spPr>
        <p:txBody>
          <a:bodyPr/>
          <a:lstStyle/>
          <a:p>
            <a:endParaRPr lang="en-US" dirty="0" smtClean="0"/>
          </a:p>
          <a:p>
            <a:endParaRPr lang="en-US" dirty="0"/>
          </a:p>
        </p:txBody>
      </p:sp>
      <p:pic>
        <p:nvPicPr>
          <p:cNvPr id="4" name="Picture 3" descr="8.2_Extended hand toe balanc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39985" y="163112"/>
            <a:ext cx="4846211" cy="6839067"/>
          </a:xfrm>
          <a:prstGeom prst="rect">
            <a:avLst/>
          </a:prstGeom>
        </p:spPr>
      </p:pic>
      <p:sp>
        <p:nvSpPr>
          <p:cNvPr id="5" name="TextBox 4"/>
          <p:cNvSpPr txBox="1"/>
          <p:nvPr/>
        </p:nvSpPr>
        <p:spPr>
          <a:xfrm>
            <a:off x="4710545" y="1812636"/>
            <a:ext cx="3525982" cy="3385543"/>
          </a:xfrm>
          <a:prstGeom prst="rect">
            <a:avLst/>
          </a:prstGeom>
          <a:noFill/>
        </p:spPr>
        <p:txBody>
          <a:bodyPr wrap="square" rtlCol="0">
            <a:spAutoFit/>
          </a:bodyPr>
          <a:lstStyle/>
          <a:p>
            <a:pPr algn="ctr"/>
            <a:r>
              <a:rPr lang="en-US" b="1" u="sng" dirty="0" smtClean="0"/>
              <a:t>All</a:t>
            </a:r>
            <a:r>
              <a:rPr lang="en-US" b="1" dirty="0" smtClean="0"/>
              <a:t> hip muscles are working as stabilizers in the supporting </a:t>
            </a:r>
            <a:r>
              <a:rPr lang="en-US" b="1" dirty="0" smtClean="0"/>
              <a:t>leg.</a:t>
            </a:r>
          </a:p>
          <a:p>
            <a:pPr algn="ctr"/>
            <a:r>
              <a:rPr lang="en-US" b="1" dirty="0" smtClean="0"/>
              <a:t> </a:t>
            </a:r>
            <a:r>
              <a:rPr lang="en-US" b="1" dirty="0" err="1" smtClean="0"/>
              <a:t>t</a:t>
            </a:r>
            <a:endParaRPr lang="en-US" b="1" dirty="0" smtClean="0"/>
          </a:p>
          <a:p>
            <a:pPr algn="ctr"/>
            <a:r>
              <a:rPr lang="en-US" b="1" dirty="0" smtClean="0"/>
              <a:t>T</a:t>
            </a:r>
            <a:r>
              <a:rPr lang="en-US" b="1" dirty="0" smtClean="0"/>
              <a:t>he </a:t>
            </a:r>
            <a:r>
              <a:rPr lang="en-US" b="1" dirty="0" smtClean="0"/>
              <a:t>hip flexors are strengthening in the top leg, whether the leg is in front of the body or to the side. </a:t>
            </a:r>
            <a:r>
              <a:rPr lang="en-US" b="1" dirty="0" smtClean="0"/>
              <a:t> </a:t>
            </a:r>
          </a:p>
          <a:p>
            <a:pPr algn="ctr"/>
            <a:endParaRPr lang="en-US" b="1" dirty="0" smtClean="0"/>
          </a:p>
          <a:p>
            <a:pPr algn="ctr"/>
            <a:r>
              <a:rPr lang="en-US" b="1" dirty="0" smtClean="0"/>
              <a:t>Letting go of the toe and keeping the leg in the air with the spine straight is most challenging! </a:t>
            </a:r>
            <a:r>
              <a:rPr lang="en-US" b="1" dirty="0" smtClean="0"/>
              <a:t> </a:t>
            </a:r>
          </a:p>
          <a:p>
            <a:pPr algn="ctr"/>
            <a:endParaRPr lang="en-US" b="1" dirty="0" smtClean="0"/>
          </a:p>
          <a:p>
            <a:pPr algn="ctr"/>
            <a:r>
              <a:rPr lang="en-US" sz="1600" b="1" dirty="0" smtClean="0"/>
              <a:t>For </a:t>
            </a:r>
            <a:r>
              <a:rPr lang="en-US" sz="1600" b="1" dirty="0" smtClean="0"/>
              <a:t>Level I:  </a:t>
            </a:r>
            <a:r>
              <a:rPr lang="en-US" sz="1600" b="1" dirty="0" err="1" smtClean="0"/>
              <a:t>Supta</a:t>
            </a:r>
            <a:r>
              <a:rPr lang="en-US" sz="1600" b="1" dirty="0" smtClean="0"/>
              <a:t> (reclined) version.</a:t>
            </a:r>
            <a:endParaRPr lang="en-US" sz="1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err="1" smtClean="0"/>
              <a:t>Anjanyasana</a:t>
            </a:r>
            <a:r>
              <a:rPr lang="en-US" cap="all" dirty="0" smtClean="0"/>
              <a:t> (Crescent)</a:t>
            </a:r>
            <a:endParaRPr lang="en-US" cap="all" dirty="0"/>
          </a:p>
        </p:txBody>
      </p:sp>
      <p:pic>
        <p:nvPicPr>
          <p:cNvPr id="4" name="Content Placeholder 3" descr="5.4_Low Lunge Anjanyasana.pdf"/>
          <p:cNvPicPr>
            <a:picLocks noGrp="1" noChangeAspect="1"/>
          </p:cNvPicPr>
          <p:nvPr>
            <p:ph idx="1"/>
          </p:nvPr>
        </p:nvPicPr>
        <mc:AlternateContent>
          <mc:Choice xmlns:ma="http://schemas.microsoft.com/office/mac/drawingml/2008/main" Requires="ma">
            <p:blipFill>
              <a:blip r:embed="rId2"/>
              <a:srcRect l="-78657" r="-78657"/>
              <a:stretch>
                <a:fillRect/>
              </a:stretch>
            </p:blipFill>
          </mc:Choice>
          <mc:Fallback>
            <p:blipFill>
              <a:blip r:embed="rId3"/>
              <a:srcRect l="-78657" r="-78657"/>
              <a:stretch>
                <a:fillRect/>
              </a:stretch>
            </p:blipFill>
          </mc:Fallback>
        </mc:AlternateContent>
        <p:spPr>
          <a:xfrm>
            <a:off x="-1980227" y="788518"/>
            <a:ext cx="9582727" cy="5440362"/>
          </a:xfrm>
        </p:spPr>
      </p:pic>
      <p:sp>
        <p:nvSpPr>
          <p:cNvPr id="5" name="TextBox 4"/>
          <p:cNvSpPr txBox="1"/>
          <p:nvPr/>
        </p:nvSpPr>
        <p:spPr>
          <a:xfrm>
            <a:off x="4676601" y="2207856"/>
            <a:ext cx="3833862" cy="2554545"/>
          </a:xfrm>
          <a:prstGeom prst="rect">
            <a:avLst/>
          </a:prstGeom>
          <a:noFill/>
        </p:spPr>
        <p:txBody>
          <a:bodyPr wrap="square" rtlCol="0">
            <a:spAutoFit/>
          </a:bodyPr>
          <a:lstStyle/>
          <a:p>
            <a:pPr algn="ctr"/>
            <a:r>
              <a:rPr lang="en-US" sz="2000" dirty="0" smtClean="0"/>
              <a:t>Notice: </a:t>
            </a:r>
          </a:p>
          <a:p>
            <a:pPr algn="ctr">
              <a:buFont typeface="Arial"/>
              <a:buChar char="•"/>
            </a:pPr>
            <a:r>
              <a:rPr lang="en-US" sz="2000" dirty="0" smtClean="0"/>
              <a:t> the stretch of the Psoas </a:t>
            </a:r>
          </a:p>
          <a:p>
            <a:pPr algn="ctr"/>
            <a:r>
              <a:rPr lang="en-US" sz="2000" dirty="0" smtClean="0"/>
              <a:t>in the back leg</a:t>
            </a:r>
          </a:p>
          <a:p>
            <a:pPr algn="ctr"/>
            <a:endParaRPr lang="en-US" sz="2000" dirty="0" smtClean="0"/>
          </a:p>
          <a:p>
            <a:pPr algn="ctr">
              <a:buFont typeface="Arial"/>
              <a:buChar char="•"/>
            </a:pPr>
            <a:r>
              <a:rPr lang="en-US" sz="2000" dirty="0" smtClean="0"/>
              <a:t> the stabilization at the spine</a:t>
            </a:r>
          </a:p>
          <a:p>
            <a:pPr algn="ctr"/>
            <a:r>
              <a:rPr lang="en-US" sz="2000" dirty="0" smtClean="0"/>
              <a:t> </a:t>
            </a:r>
          </a:p>
          <a:p>
            <a:pPr algn="ctr">
              <a:buFont typeface="Arial"/>
              <a:buChar char="•"/>
            </a:pPr>
            <a:r>
              <a:rPr lang="en-US" sz="2000" dirty="0" smtClean="0"/>
              <a:t>and in the front leg the </a:t>
            </a:r>
            <a:r>
              <a:rPr lang="en-US" sz="2000" dirty="0" err="1" smtClean="0"/>
              <a:t>iliopsoas</a:t>
            </a:r>
            <a:r>
              <a:rPr lang="en-US" sz="2000" dirty="0" smtClean="0"/>
              <a:t> </a:t>
            </a:r>
          </a:p>
          <a:p>
            <a:pPr algn="ctr"/>
            <a:r>
              <a:rPr lang="en-US" sz="2000" dirty="0" smtClean="0"/>
              <a:t>in isometric contraction</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HIP ABDUCTORS (lateral) </a:t>
            </a:r>
            <a:br>
              <a:rPr lang="en-US" dirty="0" smtClean="0"/>
            </a:br>
            <a:r>
              <a:rPr lang="en-US" sz="2222" dirty="0" smtClean="0"/>
              <a:t>Hip Abduction is the action of bringing the leg out to the side.</a:t>
            </a:r>
            <a:endParaRPr lang="en-US" sz="2222" dirty="0"/>
          </a:p>
        </p:txBody>
      </p:sp>
      <p:sp>
        <p:nvSpPr>
          <p:cNvPr id="3" name="Content Placeholder 2"/>
          <p:cNvSpPr>
            <a:spLocks noGrp="1"/>
          </p:cNvSpPr>
          <p:nvPr>
            <p:ph idx="1"/>
          </p:nvPr>
        </p:nvSpPr>
        <p:spPr>
          <a:xfrm>
            <a:off x="457200" y="1417638"/>
            <a:ext cx="8229600" cy="4643726"/>
          </a:xfrm>
        </p:spPr>
        <p:txBody>
          <a:bodyPr>
            <a:normAutofit fontScale="92500" lnSpcReduction="20000"/>
          </a:bodyPr>
          <a:lstStyle/>
          <a:p>
            <a:pPr algn="ctr">
              <a:buNone/>
            </a:pPr>
            <a:endParaRPr lang="en-US" dirty="0" smtClean="0">
              <a:solidFill>
                <a:srgbClr val="FF0000"/>
              </a:solidFill>
            </a:endParaRPr>
          </a:p>
          <a:p>
            <a:r>
              <a:rPr lang="en-US" sz="2800" dirty="0" smtClean="0">
                <a:solidFill>
                  <a:srgbClr val="FF0000"/>
                </a:solidFill>
              </a:rPr>
              <a:t>TENSOR FASCIA LATA (part of ITB)</a:t>
            </a:r>
          </a:p>
          <a:p>
            <a:r>
              <a:rPr lang="en-US" sz="2800" dirty="0" smtClean="0">
                <a:solidFill>
                  <a:srgbClr val="FF0000"/>
                </a:solidFill>
              </a:rPr>
              <a:t>GLUTEUS MEDIUS</a:t>
            </a:r>
          </a:p>
          <a:p>
            <a:r>
              <a:rPr lang="en-US" sz="2800" dirty="0" smtClean="0">
                <a:solidFill>
                  <a:srgbClr val="FF0000"/>
                </a:solidFill>
              </a:rPr>
              <a:t>GLUTEUS MINIMUS</a:t>
            </a:r>
          </a:p>
          <a:p>
            <a:pPr algn="ctr">
              <a:buNone/>
            </a:pPr>
            <a:r>
              <a:rPr lang="en-US" sz="2800" dirty="0" smtClean="0"/>
              <a:t>	</a:t>
            </a:r>
            <a:r>
              <a:rPr lang="en-US" sz="2000" dirty="0" smtClean="0"/>
              <a:t>Considered </a:t>
            </a:r>
            <a:r>
              <a:rPr lang="en-US" sz="2000" dirty="0" smtClean="0"/>
              <a:t>lateral, on the outside of the thigh.</a:t>
            </a:r>
          </a:p>
          <a:p>
            <a:pPr algn="ctr">
              <a:buNone/>
            </a:pPr>
            <a:r>
              <a:rPr lang="en-US" sz="2000" dirty="0" smtClean="0"/>
              <a:t>When concentrically contracting,</a:t>
            </a:r>
            <a:r>
              <a:rPr lang="en-US" sz="2000" dirty="0" smtClean="0"/>
              <a:t> lifts </a:t>
            </a:r>
            <a:r>
              <a:rPr lang="en-US" sz="2000" dirty="0" smtClean="0"/>
              <a:t>leg to the side against gravity</a:t>
            </a:r>
            <a:r>
              <a:rPr lang="en-US" sz="2000" dirty="0" smtClean="0"/>
              <a:t>.</a:t>
            </a:r>
          </a:p>
          <a:p>
            <a:pPr algn="ctr">
              <a:buNone/>
            </a:pPr>
            <a:endParaRPr lang="en-US" sz="2000" dirty="0" smtClean="0"/>
          </a:p>
          <a:p>
            <a:pPr marL="0" indent="0" algn="ctr">
              <a:spcBef>
                <a:spcPts val="0"/>
              </a:spcBef>
              <a:buNone/>
              <a:defRPr/>
            </a:pPr>
            <a:r>
              <a:rPr lang="en-US" sz="2162" b="1" dirty="0" smtClean="0"/>
              <a:t>ASANAS:    Strengthening</a:t>
            </a:r>
            <a:r>
              <a:rPr lang="en-US" sz="2162" dirty="0" smtClean="0"/>
              <a:t>:  </a:t>
            </a:r>
            <a:r>
              <a:rPr lang="en-US" sz="2162" i="1" dirty="0" err="1" smtClean="0"/>
              <a:t>Parighasana</a:t>
            </a:r>
            <a:r>
              <a:rPr lang="en-US" sz="2162" dirty="0" smtClean="0"/>
              <a:t> (Gate Pose), </a:t>
            </a:r>
            <a:r>
              <a:rPr lang="en-US" sz="2162" i="1" dirty="0" err="1" smtClean="0"/>
              <a:t>Prasarita</a:t>
            </a:r>
            <a:r>
              <a:rPr lang="en-US" sz="2162" i="1" dirty="0" smtClean="0"/>
              <a:t> </a:t>
            </a:r>
            <a:r>
              <a:rPr lang="en-US" sz="2162" i="1" dirty="0" err="1" smtClean="0"/>
              <a:t>Padottanasana</a:t>
            </a:r>
            <a:r>
              <a:rPr lang="en-US" sz="2162" i="1" dirty="0" smtClean="0"/>
              <a:t> </a:t>
            </a:r>
            <a:r>
              <a:rPr lang="en-US" sz="2162" dirty="0" smtClean="0"/>
              <a:t>(Wide-leg Forward Bend), back leg of Warrior II and </a:t>
            </a:r>
            <a:r>
              <a:rPr lang="en-US" sz="2162" i="1" dirty="0" err="1" smtClean="0"/>
              <a:t>Trikonasana</a:t>
            </a:r>
            <a:r>
              <a:rPr lang="en-US" sz="2162" dirty="0" smtClean="0"/>
              <a:t> (Triangle),</a:t>
            </a:r>
            <a:r>
              <a:rPr lang="en-US" sz="2162" dirty="0" smtClean="0"/>
              <a:t> </a:t>
            </a:r>
          </a:p>
          <a:p>
            <a:pPr marL="0" indent="0" algn="ctr">
              <a:spcBef>
                <a:spcPts val="0"/>
              </a:spcBef>
              <a:buNone/>
              <a:defRPr/>
            </a:pPr>
            <a:r>
              <a:rPr lang="en-US" sz="2162" dirty="0" smtClean="0"/>
              <a:t>&amp; </a:t>
            </a:r>
            <a:r>
              <a:rPr lang="en-US" sz="2162" dirty="0" smtClean="0"/>
              <a:t>most standing postures as the abductors stabilize.  </a:t>
            </a:r>
            <a:endParaRPr lang="en-US" sz="2162" dirty="0" smtClean="0"/>
          </a:p>
          <a:p>
            <a:pPr algn="ctr">
              <a:buNone/>
            </a:pPr>
            <a:endParaRPr lang="en-US" sz="2162" b="1" dirty="0" smtClean="0"/>
          </a:p>
          <a:p>
            <a:pPr algn="ctr">
              <a:buNone/>
            </a:pPr>
            <a:r>
              <a:rPr lang="en-US" sz="2162" b="1" dirty="0" smtClean="0"/>
              <a:t>Stretching</a:t>
            </a:r>
            <a:r>
              <a:rPr lang="en-US" sz="2162" b="1" dirty="0" smtClean="0"/>
              <a:t>:  </a:t>
            </a:r>
            <a:r>
              <a:rPr lang="en-US" sz="2162" dirty="0" smtClean="0"/>
              <a:t>Supine Twist with both knees bent,</a:t>
            </a:r>
            <a:r>
              <a:rPr lang="en-US" sz="2162" dirty="0" smtClean="0"/>
              <a:t> </a:t>
            </a:r>
          </a:p>
          <a:p>
            <a:pPr algn="ctr">
              <a:buNone/>
            </a:pPr>
            <a:r>
              <a:rPr lang="en-US" sz="2162" dirty="0" smtClean="0"/>
              <a:t>or </a:t>
            </a:r>
            <a:r>
              <a:rPr lang="en-US" sz="2162" dirty="0" smtClean="0"/>
              <a:t>1 leg straight and the other bent.</a:t>
            </a:r>
          </a:p>
          <a:p>
            <a:pPr algn="ctr">
              <a:buNone/>
            </a:pPr>
            <a:endParaRPr lang="en-US" sz="2000" dirty="0" smtClean="0"/>
          </a:p>
          <a:p>
            <a:pPr algn="ctr">
              <a:buNone/>
            </a:pPr>
            <a:endParaRPr lang="en-US" sz="2000" dirty="0" smtClean="0"/>
          </a:p>
          <a:p>
            <a:pPr algn="ctr">
              <a:buNone/>
            </a:pPr>
            <a:endParaRPr lang="en-US" sz="2000" dirty="0" smtClean="0"/>
          </a:p>
          <a:p>
            <a:pPr algn="ctr">
              <a:buNone/>
            </a:pPr>
            <a:endParaRPr lang="en-US" sz="2800" dirty="0" smtClean="0"/>
          </a:p>
          <a:p>
            <a:pPr algn="ctr">
              <a:buNone/>
            </a:pPr>
            <a:endParaRPr lang="en-US" sz="2800" dirty="0" smtClean="0"/>
          </a:p>
          <a:p>
            <a:pPr algn="ctr"/>
            <a:endParaRPr lang="en-US" dirty="0">
              <a:solidFill>
                <a:srgbClr val="FF0000"/>
              </a:solidFill>
            </a:endParaRPr>
          </a:p>
        </p:txBody>
      </p:sp>
      <p:sp>
        <p:nvSpPr>
          <p:cNvPr id="4" name="TextBox 3"/>
          <p:cNvSpPr txBox="1"/>
          <p:nvPr/>
        </p:nvSpPr>
        <p:spPr>
          <a:xfrm>
            <a:off x="457200" y="5477662"/>
            <a:ext cx="8229600" cy="307777"/>
          </a:xfrm>
          <a:prstGeom prst="rect">
            <a:avLst/>
          </a:prstGeom>
          <a:noFill/>
        </p:spPr>
        <p:txBody>
          <a:bodyPr wrap="square" rtlCol="0">
            <a:spAutoFit/>
          </a:bodyPr>
          <a:lstStyle/>
          <a:p>
            <a:r>
              <a:rPr lang="en-US" sz="1400" b="1" dirty="0" smtClean="0"/>
              <a:t> </a:t>
            </a:r>
            <a:endParaRPr lang="en-US" sz="1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Parighasana</a:t>
            </a:r>
            <a:r>
              <a:rPr lang="en-US" dirty="0" smtClean="0"/>
              <a:t> (Crossbar or Gate Pose)</a:t>
            </a:r>
            <a:endParaRPr lang="en-US" dirty="0"/>
          </a:p>
        </p:txBody>
      </p:sp>
      <p:pic>
        <p:nvPicPr>
          <p:cNvPr id="4" name="Content Placeholder 3" descr="8.4_Gate Pose.pdf"/>
          <p:cNvPicPr>
            <a:picLocks noGrp="1" noChangeAspect="1"/>
          </p:cNvPicPr>
          <p:nvPr>
            <p:ph idx="1"/>
          </p:nvPr>
        </p:nvPicPr>
        <mc:AlternateContent>
          <mc:Choice xmlns:ma="http://schemas.microsoft.com/office/mac/drawingml/2008/main" Requires="ma">
            <p:blipFill>
              <a:blip r:embed="rId3"/>
              <a:srcRect l="-78657" r="-78657"/>
              <a:stretch>
                <a:fillRect/>
              </a:stretch>
            </p:blipFill>
          </mc:Choice>
          <mc:Fallback>
            <p:blipFill>
              <a:blip r:embed="rId4"/>
              <a:srcRect l="-78657" r="-78657"/>
              <a:stretch>
                <a:fillRect/>
              </a:stretch>
            </p:blipFill>
          </mc:Fallback>
        </mc:AlternateContent>
        <p:spPr>
          <a:xfrm>
            <a:off x="-2599430" y="632877"/>
            <a:ext cx="9144000" cy="5695080"/>
          </a:xfrm>
        </p:spPr>
      </p:pic>
      <p:sp>
        <p:nvSpPr>
          <p:cNvPr id="5" name="TextBox 4"/>
          <p:cNvSpPr txBox="1"/>
          <p:nvPr/>
        </p:nvSpPr>
        <p:spPr>
          <a:xfrm>
            <a:off x="3596473" y="1417638"/>
            <a:ext cx="4819034" cy="4247317"/>
          </a:xfrm>
          <a:prstGeom prst="rect">
            <a:avLst/>
          </a:prstGeom>
          <a:noFill/>
        </p:spPr>
        <p:txBody>
          <a:bodyPr wrap="square" rtlCol="0">
            <a:spAutoFit/>
          </a:bodyPr>
          <a:lstStyle/>
          <a:p>
            <a:pPr algn="ctr"/>
            <a:r>
              <a:rPr lang="en-US" b="1" dirty="0" smtClean="0"/>
              <a:t>The Gluteus </a:t>
            </a:r>
            <a:r>
              <a:rPr lang="en-US" b="1" dirty="0" err="1" smtClean="0"/>
              <a:t>Minimus</a:t>
            </a:r>
            <a:r>
              <a:rPr lang="en-US" b="1" dirty="0" smtClean="0"/>
              <a:t> is hidden by the Gluteus </a:t>
            </a:r>
            <a:r>
              <a:rPr lang="en-US" b="1" dirty="0" err="1" smtClean="0"/>
              <a:t>Maximus</a:t>
            </a:r>
            <a:r>
              <a:rPr lang="en-US" b="1" dirty="0" smtClean="0"/>
              <a:t>, which is pictured because it is part of the Ilio-</a:t>
            </a:r>
            <a:r>
              <a:rPr lang="en-US" b="1" dirty="0" err="1" smtClean="0"/>
              <a:t>Tibial</a:t>
            </a:r>
            <a:r>
              <a:rPr lang="en-US" b="1" dirty="0" smtClean="0"/>
              <a:t> Tract, known as the </a:t>
            </a:r>
            <a:r>
              <a:rPr lang="en-US" b="1" dirty="0" err="1" smtClean="0"/>
              <a:t>ITBand</a:t>
            </a:r>
            <a:r>
              <a:rPr lang="en-US" b="1" dirty="0" smtClean="0"/>
              <a:t>.</a:t>
            </a:r>
          </a:p>
          <a:p>
            <a:pPr algn="ctr"/>
            <a:endParaRPr lang="en-US" b="1" dirty="0" smtClean="0"/>
          </a:p>
          <a:p>
            <a:pPr algn="ctr"/>
            <a:r>
              <a:rPr lang="en-US" b="1" dirty="0" smtClean="0"/>
              <a:t>The straight leg is in an abducted position; imagine more strength work for the abductors when the torso bends to the opposite side </a:t>
            </a:r>
          </a:p>
          <a:p>
            <a:pPr algn="ctr"/>
            <a:r>
              <a:rPr lang="en-US" b="1" dirty="0" smtClean="0"/>
              <a:t>and one can lift the leg.</a:t>
            </a:r>
          </a:p>
          <a:p>
            <a:pPr algn="ctr"/>
            <a:endParaRPr lang="en-US" b="1" dirty="0" smtClean="0"/>
          </a:p>
          <a:p>
            <a:pPr algn="ctr"/>
            <a:r>
              <a:rPr lang="en-US" b="1" dirty="0" smtClean="0"/>
              <a:t>In the bent, supporting leg the abductors and adductors are stabilizing, and the </a:t>
            </a:r>
          </a:p>
          <a:p>
            <a:pPr algn="ctr"/>
            <a:r>
              <a:rPr lang="en-US" b="1" dirty="0" smtClean="0"/>
              <a:t>abductors stretch slightly.</a:t>
            </a:r>
          </a:p>
          <a:p>
            <a:pPr algn="ctr"/>
            <a:endParaRPr lang="en-US" b="1" dirty="0" smtClean="0"/>
          </a:p>
          <a:p>
            <a:pPr algn="ctr"/>
            <a:r>
              <a:rPr lang="en-US" b="1" dirty="0" smtClean="0"/>
              <a:t>Gate Pose is often done with the straight leg in outward rotation: yogi’s choice!</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5155</TotalTime>
  <Words>1527</Words>
  <Application>Microsoft Macintosh PowerPoint</Application>
  <PresentationFormat>On-screen Show (4:3)</PresentationFormat>
  <Paragraphs>225</Paragraphs>
  <Slides>20</Slides>
  <Notes>14</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 A TRIP AROUND THE HIPS   </vt:lpstr>
      <vt:lpstr>HIP FLEXORS (anterior) Hip flexion is the action of bringing the thigh forward.</vt:lpstr>
      <vt:lpstr>Slide 3</vt:lpstr>
      <vt:lpstr>Slide 4</vt:lpstr>
      <vt:lpstr> The Psoas Major, Minor, &amp; Iliacus =  THE ILIOPSOAS MUSCLE GROUP Iliacus (on your right) is the strongest, deepest hip flexor Psoas Major ( left) is the connector (lumbar spine to leg), referred to as the “PSOAS” ASANAS:   listed under Rectus Femoris and Sartorius, see slides #6 &amp; 7 also.  </vt:lpstr>
      <vt:lpstr>Asana showing all 3 main Hip Flexors: Padangustasana Variation (Extended Hand to Big Toe Balance to side)</vt:lpstr>
      <vt:lpstr>Anjanyasana (Crescent)</vt:lpstr>
      <vt:lpstr>HIP ABDUCTORS (lateral)  Hip Abduction is the action of bringing the leg out to the side.</vt:lpstr>
      <vt:lpstr>Parighasana (Crossbar or Gate Pose)</vt:lpstr>
      <vt:lpstr>HIP EXTENSORS (posterior) Hip extension is the action of bringing the thigh back.</vt:lpstr>
      <vt:lpstr>ASANAS for Hip Extension</vt:lpstr>
      <vt:lpstr>Dhanurasana (Bow Pose)</vt:lpstr>
      <vt:lpstr>HIP ADDUCTORS (medial) Hip adduction is the action of bringing the legs together.</vt:lpstr>
      <vt:lpstr>ASANAS</vt:lpstr>
      <vt:lpstr>PARSVOTTANASANA (Pyramid Pose)</vt:lpstr>
      <vt:lpstr>The 6 DEEP ROTATORS Outward rotation is when the femur rotates laterally, or to the outside.  The 6 rotators on right in descending order:  Piriformis, Gemellus Superior,  Obturator Internis, Gemellus Inferior, Obturator Externus (shown on left),  and Quadratus Femoris (not related to Rectus Femoris or quads!). (Notice the Psoas Major on your left, not one of the 6 deep rotators)  </vt:lpstr>
      <vt:lpstr>THE PIRIFORMIS</vt:lpstr>
      <vt:lpstr>ARDHA CHANDRASANA (Half Moon)</vt:lpstr>
      <vt:lpstr>EKA PADA RAJAKAPOTASANA (Pigeon)</vt:lpstr>
      <vt:lpstr>CONDITIONS/injuries</vt:lpstr>
    </vt:vector>
  </TitlesOfParts>
  <Company>CCM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 Ann Staugaard-Jones</dc:creator>
  <cp:lastModifiedBy>Jo Ann Staugaard-Jones</cp:lastModifiedBy>
  <cp:revision>48</cp:revision>
  <dcterms:created xsi:type="dcterms:W3CDTF">2016-01-19T14:49:21Z</dcterms:created>
  <dcterms:modified xsi:type="dcterms:W3CDTF">2016-01-19T20:21:35Z</dcterms:modified>
</cp:coreProperties>
</file>